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84" r:id="rId3"/>
    <p:sldId id="285" r:id="rId4"/>
    <p:sldId id="286" r:id="rId5"/>
    <p:sldId id="287" r:id="rId6"/>
    <p:sldId id="290" r:id="rId7"/>
    <p:sldId id="278" r:id="rId8"/>
    <p:sldId id="300" r:id="rId9"/>
    <p:sldId id="299" r:id="rId10"/>
    <p:sldId id="280" r:id="rId11"/>
    <p:sldId id="272" r:id="rId12"/>
    <p:sldId id="294" r:id="rId13"/>
    <p:sldId id="295" r:id="rId14"/>
    <p:sldId id="281" r:id="rId15"/>
    <p:sldId id="282" r:id="rId16"/>
    <p:sldId id="279" r:id="rId17"/>
    <p:sldId id="296" r:id="rId18"/>
    <p:sldId id="297" r:id="rId19"/>
    <p:sldId id="29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48"/>
    <p:restoredTop sz="93706"/>
  </p:normalViewPr>
  <p:slideViewPr>
    <p:cSldViewPr snapToGrid="0" snapToObjects="1">
      <p:cViewPr>
        <p:scale>
          <a:sx n="120" d="100"/>
          <a:sy n="120" d="100"/>
        </p:scale>
        <p:origin x="52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E0237-30CE-9343-81F3-8F920760EC3F}" type="datetimeFigureOut">
              <a:rPr lang="en-US" smtClean="0"/>
              <a:t>4/22/19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B6C2D3-84C4-534C-B589-69DF200EC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58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218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172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76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92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the “verbs” in a pile</a:t>
            </a:r>
          </a:p>
          <a:p>
            <a:r>
              <a:rPr lang="en-US" dirty="0"/>
              <a:t>Start with tables and arrows </a:t>
            </a:r>
          </a:p>
          <a:p>
            <a:r>
              <a:rPr lang="en-US" dirty="0"/>
              <a:t>They mix and match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156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86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66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61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48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81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240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F63CB-7BED-0948-B43E-42487ADAB3E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70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9C204-BDDD-3D44-B67A-E71B87C94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EB5C9B-AE8A-BB4F-A12F-284994934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54C31D-3735-E148-81B1-D5F5F9CA3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8F2A3-7D74-BE48-B57D-FA34AC3BE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EF86F-2EE1-BD40-905E-0836666AE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96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F4B50-9452-D944-9E53-6180D8F1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FB2008-815B-724B-B3C8-37D32F196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7F0F8-191D-0F41-97A0-4ECDCCCA3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31005-E595-1A41-9453-A9F452675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81F28-B087-9648-95C5-9EBCCD609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4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C13FCF-1E94-8244-992E-B8100D757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2D6635-0427-9549-A239-9A077169C3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D16C3-076A-7B41-82D3-A9A988CDE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65B0F8-5FFB-2E44-BB1F-89E1DD29E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E46E8-7E5E-2D4D-A971-8B0AAE26F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366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F841E-647D-454A-BEB8-84BDAA819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8738F-D522-C149-AD1F-0D81C4E87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E0B94-AF4A-BB43-B71F-887152A2C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52BC2-9D67-5A42-8BD7-0A8BBF5AA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296EB-50B2-D14E-993B-3B10B741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430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CC111-A30C-7547-A059-2B6146E1E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8FEF3-5587-7340-82B3-256BCCD09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2A5D9-016F-374E-986C-7D6D1959F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3E9B60-6AA2-E24D-9FE1-4CC866A09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71775-EE56-224E-B222-B7A91E21F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16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18527-9A7A-6948-8401-3847BFDFA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A89C-5C3C-724B-A116-958CAAC3A1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BAF75C-AC76-E14D-A54C-F345370C7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E0544-74BC-4D41-A693-8350445C6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60D7FD-04E2-5046-84A2-1D1D0E00D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80CB9-FA9E-A84E-A049-99BDB4492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82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0F1B0-36B5-9241-9FAF-42CE2FED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F75A1-9F0B-A040-BE12-269005F3D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7673D-F0DD-F442-8103-F1532FDDB0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86A665-4B6A-3C48-B07F-D04F991457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0AA81A-BE48-C947-B11A-EFE96ED0B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CE6839-3861-2A4C-AD5E-D94992620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073E93-426A-DB43-A6BE-571988F6B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7A1698-2E57-8D48-87D1-B80E0D4E6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94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D33C3-F12C-4D47-9A9E-0C89124B6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4C1F8-1584-EF4C-91AA-DBF5AE84F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ECB10-B6E3-784F-9964-CAD82A557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0A3EC-E951-BB45-AB16-F2235C82F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017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32CC76-15BD-C24B-B23C-32D7B0DD9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03E300-27E6-E84F-90BE-E1E5A3878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4F081-0A41-6840-8E3F-1DA3EF595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33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711F-9DAE-0546-806F-63B6D8BCB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060A8-9066-B04F-BDD7-20284D0AC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47D04-81FD-9B43-898F-DDA8190E4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93C013-4BA7-3C47-B85B-730A3A76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9D261B-DC18-DC4A-91F2-0F020779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81BB10-2854-B74E-A2B5-592D10E0B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968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26693-6ACD-E447-AF12-F96BB1AA4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22BA1F-8921-0F4D-9CF5-8DC4067E3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8C2C8-C6D8-384D-9A5D-8A3A47F83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9EFA75-564D-C144-9461-45C4BBC37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29623F-4FBA-4D47-9406-857DE4E4A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40EE1E-772D-4B4C-9992-F99F6023B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44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A9A876-6BE7-8A4E-AFCC-FD544CC1F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18B0-9862-DB4E-9023-C8D057E3B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D4480-E941-DC4A-805C-B2B6F2E6FF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CE4D6-5D43-B245-AE72-338AA8BA8E68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13070-E160-394F-B7FC-A557C58EE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7893C-AE3B-4244-8FAC-7F34F2A84A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C7662-C096-0543-A674-BFC928DBC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424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doodles/rubiks-cube?doodle=12798923&amp;domain_name=google.com&amp;hl=en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lvingarubikscube.wordpress.com/white-cross/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hixie.org/project_grouptheory.html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69B62-9194-1F44-AA0C-FFB9324844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Algebra of Structured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3DED61-06BD-1443-95E6-88B388042B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</a:t>
            </a:r>
          </a:p>
          <a:p>
            <a:r>
              <a:rPr lang="en-US" dirty="0"/>
              <a:t>How Data Science Is Like Solving a Rubik’s Cube</a:t>
            </a:r>
          </a:p>
        </p:txBody>
      </p:sp>
    </p:spTree>
    <p:extLst>
      <p:ext uri="{BB962C8B-B14F-4D97-AF65-F5344CB8AC3E}">
        <p14:creationId xmlns:p14="http://schemas.microsoft.com/office/powerpoint/2010/main" val="3191902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3DA646A-64B8-1B4B-BB2C-2F3E24FB6F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9459554"/>
              </p:ext>
            </p:extLst>
          </p:nvPr>
        </p:nvGraphicFramePr>
        <p:xfrm>
          <a:off x="917423" y="2782832"/>
          <a:ext cx="822960" cy="10972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76F292C-BF01-CC42-9E41-066DD7FF10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55153"/>
              </p:ext>
            </p:extLst>
          </p:nvPr>
        </p:nvGraphicFramePr>
        <p:xfrm>
          <a:off x="917423" y="4336546"/>
          <a:ext cx="822960" cy="822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1C77114-E443-2348-B280-07CB343D72E2}"/>
              </a:ext>
            </a:extLst>
          </p:cNvPr>
          <p:cNvSpPr txBox="1"/>
          <p:nvPr/>
        </p:nvSpPr>
        <p:spPr>
          <a:xfrm>
            <a:off x="1812803" y="3515003"/>
            <a:ext cx="1388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union(T1,T2)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457702C9-1012-6A4F-A601-C5458A5B76BB}"/>
              </a:ext>
            </a:extLst>
          </p:cNvPr>
          <p:cNvSpPr/>
          <p:nvPr/>
        </p:nvSpPr>
        <p:spPr>
          <a:xfrm>
            <a:off x="1908038" y="3884335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8460F7-0936-6F40-92A5-0A584A578453}"/>
              </a:ext>
            </a:extLst>
          </p:cNvPr>
          <p:cNvSpPr txBox="1"/>
          <p:nvPr/>
        </p:nvSpPr>
        <p:spPr>
          <a:xfrm>
            <a:off x="1923355" y="2223288"/>
            <a:ext cx="955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Union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C836EE-5963-0D40-B399-813F05AD595B}"/>
              </a:ext>
            </a:extLst>
          </p:cNvPr>
          <p:cNvSpPr txBox="1"/>
          <p:nvPr/>
        </p:nvSpPr>
        <p:spPr>
          <a:xfrm>
            <a:off x="1084559" y="396721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34BEFE-EF25-AB4F-A217-BD6F43088CD1}"/>
              </a:ext>
            </a:extLst>
          </p:cNvPr>
          <p:cNvSpPr txBox="1"/>
          <p:nvPr/>
        </p:nvSpPr>
        <p:spPr>
          <a:xfrm>
            <a:off x="1078652" y="241350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1B06822-80F0-FA44-AFF7-495069EE9F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4636772"/>
              </p:ext>
            </p:extLst>
          </p:nvPr>
        </p:nvGraphicFramePr>
        <p:xfrm>
          <a:off x="3139251" y="3114392"/>
          <a:ext cx="822960" cy="16459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5001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065436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0F8648F-3427-1848-BC03-9D1E5D41EF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189477"/>
              </p:ext>
            </p:extLst>
          </p:nvPr>
        </p:nvGraphicFramePr>
        <p:xfrm>
          <a:off x="4548495" y="2782832"/>
          <a:ext cx="822960" cy="10972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EE97413-7237-E24D-B83A-22680E4D63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152856"/>
              </p:ext>
            </p:extLst>
          </p:nvPr>
        </p:nvGraphicFramePr>
        <p:xfrm>
          <a:off x="4548495" y="4336546"/>
          <a:ext cx="822960" cy="822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813F849-EFC2-D442-8DDC-A8C0E8C123AF}"/>
              </a:ext>
            </a:extLst>
          </p:cNvPr>
          <p:cNvSpPr txBox="1"/>
          <p:nvPr/>
        </p:nvSpPr>
        <p:spPr>
          <a:xfrm>
            <a:off x="5319180" y="3515003"/>
            <a:ext cx="1670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intersect(T1,T2)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9DA62040-82B1-844A-956D-5A5810D6FCBE}"/>
              </a:ext>
            </a:extLst>
          </p:cNvPr>
          <p:cNvSpPr/>
          <p:nvPr/>
        </p:nvSpPr>
        <p:spPr>
          <a:xfrm>
            <a:off x="5525968" y="3895901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C78FDB-5EA1-E14A-B284-461A2C3D9CB1}"/>
              </a:ext>
            </a:extLst>
          </p:cNvPr>
          <p:cNvSpPr txBox="1"/>
          <p:nvPr/>
        </p:nvSpPr>
        <p:spPr>
          <a:xfrm>
            <a:off x="5429732" y="2223288"/>
            <a:ext cx="1307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Intersect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DB98B59-3817-A34E-81D2-50DA4FFA2A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1745677"/>
              </p:ext>
            </p:extLst>
          </p:nvPr>
        </p:nvGraphicFramePr>
        <p:xfrm>
          <a:off x="6989894" y="3739545"/>
          <a:ext cx="822960" cy="5486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D069FD22-6A48-4049-8FB3-67EC0DE12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9722164"/>
              </p:ext>
            </p:extLst>
          </p:nvPr>
        </p:nvGraphicFramePr>
        <p:xfrm>
          <a:off x="8407983" y="2788218"/>
          <a:ext cx="822960" cy="10972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FDE45DB-DE40-D143-9368-D3B866F914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323539"/>
              </p:ext>
            </p:extLst>
          </p:nvPr>
        </p:nvGraphicFramePr>
        <p:xfrm>
          <a:off x="8407983" y="4341932"/>
          <a:ext cx="822960" cy="822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D95E4B54-9013-4C4E-823A-EB1D315156D0}"/>
              </a:ext>
            </a:extLst>
          </p:cNvPr>
          <p:cNvSpPr txBox="1"/>
          <p:nvPr/>
        </p:nvSpPr>
        <p:spPr>
          <a:xfrm>
            <a:off x="9322092" y="3515003"/>
            <a:ext cx="1165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diff(T1,T2)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A8D06C7D-8C7E-5547-80C2-87DDE1F09804}"/>
              </a:ext>
            </a:extLst>
          </p:cNvPr>
          <p:cNvSpPr/>
          <p:nvPr/>
        </p:nvSpPr>
        <p:spPr>
          <a:xfrm>
            <a:off x="9385456" y="3901287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7552624-E773-7D4E-9FD5-6C8E90E92C2B}"/>
              </a:ext>
            </a:extLst>
          </p:cNvPr>
          <p:cNvSpPr txBox="1"/>
          <p:nvPr/>
        </p:nvSpPr>
        <p:spPr>
          <a:xfrm>
            <a:off x="9289220" y="2228674"/>
            <a:ext cx="1509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Difference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A2D241-2501-0948-969B-6D7236CF27BF}"/>
              </a:ext>
            </a:extLst>
          </p:cNvPr>
          <p:cNvSpPr txBox="1"/>
          <p:nvPr/>
        </p:nvSpPr>
        <p:spPr>
          <a:xfrm>
            <a:off x="4744169" y="396663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265619-D380-5C4E-8017-D15FE9DDF087}"/>
              </a:ext>
            </a:extLst>
          </p:cNvPr>
          <p:cNvSpPr txBox="1"/>
          <p:nvPr/>
        </p:nvSpPr>
        <p:spPr>
          <a:xfrm>
            <a:off x="4744169" y="241350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38EE5C-CF64-F64C-91FF-D90F836CB033}"/>
              </a:ext>
            </a:extLst>
          </p:cNvPr>
          <p:cNvSpPr txBox="1"/>
          <p:nvPr/>
        </p:nvSpPr>
        <p:spPr>
          <a:xfrm>
            <a:off x="8575119" y="396663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5ACE88-5F87-9948-B1E5-1A7B56472CBA}"/>
              </a:ext>
            </a:extLst>
          </p:cNvPr>
          <p:cNvSpPr txBox="1"/>
          <p:nvPr/>
        </p:nvSpPr>
        <p:spPr>
          <a:xfrm>
            <a:off x="8575119" y="241291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4AF48380-7065-684E-B5D5-AC96500208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87587"/>
              </p:ext>
            </p:extLst>
          </p:nvPr>
        </p:nvGraphicFramePr>
        <p:xfrm>
          <a:off x="10849382" y="3597408"/>
          <a:ext cx="822960" cy="822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pSp>
        <p:nvGrpSpPr>
          <p:cNvPr id="29" name="Group 28">
            <a:extLst>
              <a:ext uri="{FF2B5EF4-FFF2-40B4-BE49-F238E27FC236}">
                <a16:creationId xmlns:a16="http://schemas.microsoft.com/office/drawing/2014/main" id="{7C7F48F0-B8C4-A942-98EF-656058B7134A}"/>
              </a:ext>
            </a:extLst>
          </p:cNvPr>
          <p:cNvGrpSpPr/>
          <p:nvPr/>
        </p:nvGrpSpPr>
        <p:grpSpPr>
          <a:xfrm>
            <a:off x="4548495" y="3317558"/>
            <a:ext cx="830320" cy="1871810"/>
            <a:chOff x="4457055" y="2586038"/>
            <a:chExt cx="830320" cy="187181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F8DAD6-52E3-F344-9B59-015F0DE3E539}"/>
                </a:ext>
              </a:extLst>
            </p:cNvPr>
            <p:cNvSpPr/>
            <p:nvPr/>
          </p:nvSpPr>
          <p:spPr>
            <a:xfrm>
              <a:off x="4457055" y="2586038"/>
              <a:ext cx="830320" cy="27576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8183402-3079-B341-9A09-1493156D6A72}"/>
                </a:ext>
              </a:extLst>
            </p:cNvPr>
            <p:cNvSpPr/>
            <p:nvPr/>
          </p:nvSpPr>
          <p:spPr>
            <a:xfrm>
              <a:off x="4457055" y="4150288"/>
              <a:ext cx="830320" cy="307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CEB0CE27-F874-1143-BA07-4149933DA2BC}"/>
              </a:ext>
            </a:extLst>
          </p:cNvPr>
          <p:cNvSpPr/>
          <p:nvPr/>
        </p:nvSpPr>
        <p:spPr>
          <a:xfrm>
            <a:off x="8392643" y="4881808"/>
            <a:ext cx="838300" cy="2798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A6FB082-1F3D-9A4E-B298-0E3B12ABEF06}"/>
              </a:ext>
            </a:extLst>
          </p:cNvPr>
          <p:cNvGrpSpPr/>
          <p:nvPr/>
        </p:nvGrpSpPr>
        <p:grpSpPr>
          <a:xfrm>
            <a:off x="8406498" y="3347294"/>
            <a:ext cx="796279" cy="250114"/>
            <a:chOff x="8315058" y="2615774"/>
            <a:chExt cx="796279" cy="250114"/>
          </a:xfrm>
        </p:grpSpPr>
        <p:sp>
          <p:nvSpPr>
            <p:cNvPr id="31" name="&quot;No&quot; Symbol 30">
              <a:extLst>
                <a:ext uri="{FF2B5EF4-FFF2-40B4-BE49-F238E27FC236}">
                  <a16:creationId xmlns:a16="http://schemas.microsoft.com/office/drawing/2014/main" id="{88B05756-2D83-8E49-BC8F-B933D4698122}"/>
                </a:ext>
              </a:extLst>
            </p:cNvPr>
            <p:cNvSpPr/>
            <p:nvPr/>
          </p:nvSpPr>
          <p:spPr>
            <a:xfrm>
              <a:off x="8315058" y="2619860"/>
              <a:ext cx="271730" cy="246028"/>
            </a:xfrm>
            <a:prstGeom prst="noSmoking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&quot;No&quot; Symbol 31">
              <a:extLst>
                <a:ext uri="{FF2B5EF4-FFF2-40B4-BE49-F238E27FC236}">
                  <a16:creationId xmlns:a16="http://schemas.microsoft.com/office/drawing/2014/main" id="{44D04F6E-BCB8-9644-840D-E57F100D8B44}"/>
                </a:ext>
              </a:extLst>
            </p:cNvPr>
            <p:cNvSpPr/>
            <p:nvPr/>
          </p:nvSpPr>
          <p:spPr>
            <a:xfrm>
              <a:off x="8597144" y="2618316"/>
              <a:ext cx="271730" cy="246028"/>
            </a:xfrm>
            <a:prstGeom prst="noSmoking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&quot;No&quot; Symbol 32">
              <a:extLst>
                <a:ext uri="{FF2B5EF4-FFF2-40B4-BE49-F238E27FC236}">
                  <a16:creationId xmlns:a16="http://schemas.microsoft.com/office/drawing/2014/main" id="{ED57EC02-BB23-0E47-89B7-D95D8863C0DA}"/>
                </a:ext>
              </a:extLst>
            </p:cNvPr>
            <p:cNvSpPr/>
            <p:nvPr/>
          </p:nvSpPr>
          <p:spPr>
            <a:xfrm>
              <a:off x="8839607" y="2615774"/>
              <a:ext cx="271730" cy="246028"/>
            </a:xfrm>
            <a:prstGeom prst="noSmoking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CFEC5875-88FE-BA4E-8672-2C3D5E623DFE}"/>
              </a:ext>
            </a:extLst>
          </p:cNvPr>
          <p:cNvSpPr txBox="1"/>
          <p:nvPr/>
        </p:nvSpPr>
        <p:spPr>
          <a:xfrm>
            <a:off x="505316" y="581558"/>
            <a:ext cx="7304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Combining Tables with Set Operations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0616C0D-F641-1F45-BC2E-F8B3C15B10CE}"/>
              </a:ext>
            </a:extLst>
          </p:cNvPr>
          <p:cNvSpPr txBox="1"/>
          <p:nvPr/>
        </p:nvSpPr>
        <p:spPr>
          <a:xfrm>
            <a:off x="6036916" y="5504813"/>
            <a:ext cx="6059992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Notes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Difference is EXCEPT in SQL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Union, Intersect, and Difference remove duplicates rows.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Union All, Intersect All, and Difference keep all duplicates.</a:t>
            </a:r>
          </a:p>
        </p:txBody>
      </p:sp>
    </p:spTree>
    <p:extLst>
      <p:ext uri="{BB962C8B-B14F-4D97-AF65-F5344CB8AC3E}">
        <p14:creationId xmlns:p14="http://schemas.microsoft.com/office/powerpoint/2010/main" val="4279721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 animBg="1"/>
      <p:bldP spid="5" grpId="1" animBg="1"/>
      <p:bldP spid="6" grpId="0"/>
      <p:bldP spid="6" grpId="1"/>
      <p:bldP spid="7" grpId="0"/>
      <p:bldP spid="7" grpId="1"/>
      <p:bldP spid="8" grpId="0"/>
      <p:bldP spid="8" grpId="1"/>
      <p:bldP spid="12" grpId="0"/>
      <p:bldP spid="12" grpId="1"/>
      <p:bldP spid="13" grpId="0" animBg="1"/>
      <p:bldP spid="13" grpId="1" animBg="1"/>
      <p:bldP spid="14" grpId="0"/>
      <p:bldP spid="14" grpId="1"/>
      <p:bldP spid="18" grpId="0"/>
      <p:bldP spid="18" grpId="1"/>
      <p:bldP spid="19" grpId="0" animBg="1"/>
      <p:bldP spid="19" grpId="1" animBg="1"/>
      <p:bldP spid="20" grpId="0"/>
      <p:bldP spid="20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30" grpId="0" animBg="1"/>
      <p:bldP spid="30" grpId="1" animBg="1"/>
      <p:bldP spid="2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CA439EE8-DD6F-DE40-91B8-AE7C9FCF55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394715"/>
              </p:ext>
            </p:extLst>
          </p:nvPr>
        </p:nvGraphicFramePr>
        <p:xfrm>
          <a:off x="7631279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BD501223-C488-B041-8237-41CB7A2898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6705385"/>
              </p:ext>
            </p:extLst>
          </p:nvPr>
        </p:nvGraphicFramePr>
        <p:xfrm>
          <a:off x="8885473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B9F187E4-9114-3A4A-B3D2-D61E23E703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659607"/>
              </p:ext>
            </p:extLst>
          </p:nvPr>
        </p:nvGraphicFramePr>
        <p:xfrm>
          <a:off x="10926813" y="240276"/>
          <a:ext cx="1063846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</a:tbl>
          </a:graphicData>
        </a:graphic>
      </p:graphicFrame>
      <p:sp>
        <p:nvSpPr>
          <p:cNvPr id="73" name="Right Arrow 72">
            <a:extLst>
              <a:ext uri="{FF2B5EF4-FFF2-40B4-BE49-F238E27FC236}">
                <a16:creationId xmlns:a16="http://schemas.microsoft.com/office/drawing/2014/main" id="{4C1772B8-6D10-7B44-8A31-63D7D2879F2C}"/>
              </a:ext>
            </a:extLst>
          </p:cNvPr>
          <p:cNvSpPr/>
          <p:nvPr/>
        </p:nvSpPr>
        <p:spPr>
          <a:xfrm>
            <a:off x="10154429" y="119103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49068C1-E48A-E84A-A015-641323285661}"/>
              </a:ext>
            </a:extLst>
          </p:cNvPr>
          <p:cNvSpPr txBox="1"/>
          <p:nvPr/>
        </p:nvSpPr>
        <p:spPr>
          <a:xfrm>
            <a:off x="10124873" y="111018"/>
            <a:ext cx="59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Task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7F147E4-E497-1945-B968-42007255601F}"/>
              </a:ext>
            </a:extLst>
          </p:cNvPr>
          <p:cNvSpPr/>
          <p:nvPr/>
        </p:nvSpPr>
        <p:spPr>
          <a:xfrm>
            <a:off x="7477761" y="111018"/>
            <a:ext cx="4616388" cy="25509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5EE2027-897C-8D4F-B375-D3A36CF377A4}"/>
              </a:ext>
            </a:extLst>
          </p:cNvPr>
          <p:cNvSpPr txBox="1"/>
          <p:nvPr/>
        </p:nvSpPr>
        <p:spPr>
          <a:xfrm>
            <a:off x="10139667" y="87212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????</a:t>
            </a:r>
          </a:p>
        </p:txBody>
      </p:sp>
      <p:sp>
        <p:nvSpPr>
          <p:cNvPr id="79" name="Title 1">
            <a:extLst>
              <a:ext uri="{FF2B5EF4-FFF2-40B4-BE49-F238E27FC236}">
                <a16:creationId xmlns:a16="http://schemas.microsoft.com/office/drawing/2014/main" id="{316D24A6-A263-3145-9573-35E1C787788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“Solving” the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773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CA439EE8-DD6F-DE40-91B8-AE7C9FCF5531}"/>
              </a:ext>
            </a:extLst>
          </p:cNvPr>
          <p:cNvGraphicFramePr>
            <a:graphicFrameLocks noGrp="1"/>
          </p:cNvGraphicFramePr>
          <p:nvPr/>
        </p:nvGraphicFramePr>
        <p:xfrm>
          <a:off x="7631279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BD501223-C488-B041-8237-41CB7A289820}"/>
              </a:ext>
            </a:extLst>
          </p:cNvPr>
          <p:cNvGraphicFramePr>
            <a:graphicFrameLocks noGrp="1"/>
          </p:cNvGraphicFramePr>
          <p:nvPr/>
        </p:nvGraphicFramePr>
        <p:xfrm>
          <a:off x="8885473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B9F187E4-9114-3A4A-B3D2-D61E23E7030F}"/>
              </a:ext>
            </a:extLst>
          </p:cNvPr>
          <p:cNvGraphicFramePr>
            <a:graphicFrameLocks noGrp="1"/>
          </p:cNvGraphicFramePr>
          <p:nvPr/>
        </p:nvGraphicFramePr>
        <p:xfrm>
          <a:off x="10926813" y="240276"/>
          <a:ext cx="1063846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</a:tbl>
          </a:graphicData>
        </a:graphic>
      </p:graphicFrame>
      <p:sp>
        <p:nvSpPr>
          <p:cNvPr id="73" name="Right Arrow 72">
            <a:extLst>
              <a:ext uri="{FF2B5EF4-FFF2-40B4-BE49-F238E27FC236}">
                <a16:creationId xmlns:a16="http://schemas.microsoft.com/office/drawing/2014/main" id="{4C1772B8-6D10-7B44-8A31-63D7D2879F2C}"/>
              </a:ext>
            </a:extLst>
          </p:cNvPr>
          <p:cNvSpPr/>
          <p:nvPr/>
        </p:nvSpPr>
        <p:spPr>
          <a:xfrm>
            <a:off x="10154429" y="119103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49068C1-E48A-E84A-A015-641323285661}"/>
              </a:ext>
            </a:extLst>
          </p:cNvPr>
          <p:cNvSpPr txBox="1"/>
          <p:nvPr/>
        </p:nvSpPr>
        <p:spPr>
          <a:xfrm>
            <a:off x="10124873" y="111018"/>
            <a:ext cx="59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Task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7F147E4-E497-1945-B968-42007255601F}"/>
              </a:ext>
            </a:extLst>
          </p:cNvPr>
          <p:cNvSpPr/>
          <p:nvPr/>
        </p:nvSpPr>
        <p:spPr>
          <a:xfrm>
            <a:off x="7477761" y="111018"/>
            <a:ext cx="4616388" cy="25509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5EE2027-897C-8D4F-B375-D3A36CF377A4}"/>
              </a:ext>
            </a:extLst>
          </p:cNvPr>
          <p:cNvSpPr txBox="1"/>
          <p:nvPr/>
        </p:nvSpPr>
        <p:spPr>
          <a:xfrm>
            <a:off x="10139667" y="87212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????</a:t>
            </a:r>
          </a:p>
        </p:txBody>
      </p:sp>
      <p:graphicFrame>
        <p:nvGraphicFramePr>
          <p:cNvPr id="77" name="Table 76">
            <a:extLst>
              <a:ext uri="{FF2B5EF4-FFF2-40B4-BE49-F238E27FC236}">
                <a16:creationId xmlns:a16="http://schemas.microsoft.com/office/drawing/2014/main" id="{0E768485-03F7-9A4E-AF1A-D65E31197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718918"/>
              </p:ext>
            </p:extLst>
          </p:nvPr>
        </p:nvGraphicFramePr>
        <p:xfrm>
          <a:off x="300958" y="1921163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8" name="Table 77">
            <a:extLst>
              <a:ext uri="{FF2B5EF4-FFF2-40B4-BE49-F238E27FC236}">
                <a16:creationId xmlns:a16="http://schemas.microsoft.com/office/drawing/2014/main" id="{11F0F54B-7F90-0A43-A797-1F3A4BF3A7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899318"/>
              </p:ext>
            </p:extLst>
          </p:nvPr>
        </p:nvGraphicFramePr>
        <p:xfrm>
          <a:off x="305919" y="442619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6809C7F-D8B4-534F-A9F1-F0202572060C}"/>
              </a:ext>
            </a:extLst>
          </p:cNvPr>
          <p:cNvSpPr txBox="1"/>
          <p:nvPr/>
        </p:nvSpPr>
        <p:spPr>
          <a:xfrm>
            <a:off x="538480" y="240276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+mj-lt"/>
              </a:rPr>
              <a:t>Solution 1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7A76E1FE-7914-B240-896D-90DE8EAB635B}"/>
              </a:ext>
            </a:extLst>
          </p:cNvPr>
          <p:cNvSpPr/>
          <p:nvPr/>
        </p:nvSpPr>
        <p:spPr>
          <a:xfrm>
            <a:off x="1799663" y="449768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A0A260-01D6-2B4A-9F9B-46762A5E7EE0}"/>
              </a:ext>
            </a:extLst>
          </p:cNvPr>
          <p:cNvSpPr txBox="1"/>
          <p:nvPr/>
        </p:nvSpPr>
        <p:spPr>
          <a:xfrm>
            <a:off x="1769193" y="412835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Union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ABA3793-4DA8-3C4E-B9E3-B841F958E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914106"/>
              </p:ext>
            </p:extLst>
          </p:nvPr>
        </p:nvGraphicFramePr>
        <p:xfrm>
          <a:off x="2940291" y="2436278"/>
          <a:ext cx="1063846" cy="425415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4453370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04695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171530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9293752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6124073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337528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3994004"/>
                  </a:ext>
                </a:extLst>
              </a:tr>
            </a:tbl>
          </a:graphicData>
        </a:graphic>
      </p:graphicFrame>
      <p:sp>
        <p:nvSpPr>
          <p:cNvPr id="15" name="Right Arrow 14">
            <a:extLst>
              <a:ext uri="{FF2B5EF4-FFF2-40B4-BE49-F238E27FC236}">
                <a16:creationId xmlns:a16="http://schemas.microsoft.com/office/drawing/2014/main" id="{FCD711C8-29FF-F142-9549-9FEC16821CD4}"/>
              </a:ext>
            </a:extLst>
          </p:cNvPr>
          <p:cNvSpPr/>
          <p:nvPr/>
        </p:nvSpPr>
        <p:spPr>
          <a:xfrm>
            <a:off x="4239287" y="449768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188FCE-8E97-B047-8518-C94B894F3F4C}"/>
              </a:ext>
            </a:extLst>
          </p:cNvPr>
          <p:cNvSpPr txBox="1"/>
          <p:nvPr/>
        </p:nvSpPr>
        <p:spPr>
          <a:xfrm>
            <a:off x="4180840" y="3824433"/>
            <a:ext cx="1176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Filter</a:t>
            </a:r>
          </a:p>
          <a:p>
            <a:r>
              <a:rPr lang="en-US" b="1" dirty="0"/>
              <a:t>(weekday)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3C52828-18C2-0243-8BD3-E1D97FB667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721513"/>
              </p:ext>
            </p:extLst>
          </p:nvPr>
        </p:nvGraphicFramePr>
        <p:xfrm>
          <a:off x="5436425" y="3004826"/>
          <a:ext cx="1063846" cy="31170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4453370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04695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171530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9293752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6124073"/>
                  </a:ext>
                </a:extLst>
              </a:tr>
            </a:tbl>
          </a:graphicData>
        </a:graphic>
      </p:graphicFrame>
      <p:sp>
        <p:nvSpPr>
          <p:cNvPr id="18" name="Right Arrow 17">
            <a:extLst>
              <a:ext uri="{FF2B5EF4-FFF2-40B4-BE49-F238E27FC236}">
                <a16:creationId xmlns:a16="http://schemas.microsoft.com/office/drawing/2014/main" id="{62E8578D-481B-894D-8278-6AF2F3B33D06}"/>
              </a:ext>
            </a:extLst>
          </p:cNvPr>
          <p:cNvSpPr/>
          <p:nvPr/>
        </p:nvSpPr>
        <p:spPr>
          <a:xfrm>
            <a:off x="6900002" y="449768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8954BE-A747-294B-B2D5-18ED5629EBF0}"/>
              </a:ext>
            </a:extLst>
          </p:cNvPr>
          <p:cNvSpPr txBox="1"/>
          <p:nvPr/>
        </p:nvSpPr>
        <p:spPr>
          <a:xfrm>
            <a:off x="6668835" y="3834957"/>
            <a:ext cx="1065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Group by</a:t>
            </a:r>
          </a:p>
          <a:p>
            <a:r>
              <a:rPr lang="en-US" b="1" dirty="0"/>
              <a:t>(day)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48E423A9-BC39-6145-89C9-0CE638BC94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1188080"/>
              </p:ext>
            </p:extLst>
          </p:nvPr>
        </p:nvGraphicFramePr>
        <p:xfrm>
          <a:off x="7932559" y="3004826"/>
          <a:ext cx="1016353" cy="31170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16255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6"/>
                          </a:solidFill>
                        </a:rPr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6"/>
                          </a:solidFill>
                        </a:rPr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5"/>
                          </a:solidFill>
                        </a:rPr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5"/>
                          </a:solidFill>
                        </a:rPr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1"/>
                          </a:solidFill>
                        </a:rPr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1"/>
                          </a:solidFill>
                        </a:rPr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2"/>
                          </a:solidFill>
                        </a:rPr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2"/>
                          </a:solidFill>
                        </a:rPr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6"/>
                          </a:solidFill>
                        </a:rPr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6"/>
                          </a:solidFill>
                        </a:rPr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4453370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5"/>
                          </a:solidFill>
                        </a:rPr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5"/>
                          </a:solidFill>
                        </a:rPr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04695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1"/>
                          </a:solidFill>
                        </a:rPr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1"/>
                          </a:solidFill>
                        </a:rPr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171530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2"/>
                          </a:solidFill>
                        </a:rPr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2"/>
                          </a:solidFill>
                        </a:rPr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9293752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6124073"/>
                  </a:ext>
                </a:extLst>
              </a:tr>
            </a:tbl>
          </a:graphicData>
        </a:graphic>
      </p:graphicFrame>
      <p:sp>
        <p:nvSpPr>
          <p:cNvPr id="21" name="Right Arrow 20">
            <a:extLst>
              <a:ext uri="{FF2B5EF4-FFF2-40B4-BE49-F238E27FC236}">
                <a16:creationId xmlns:a16="http://schemas.microsoft.com/office/drawing/2014/main" id="{DCAC1D6E-934B-B74E-87F8-FCE979098174}"/>
              </a:ext>
            </a:extLst>
          </p:cNvPr>
          <p:cNvSpPr/>
          <p:nvPr/>
        </p:nvSpPr>
        <p:spPr>
          <a:xfrm>
            <a:off x="9166607" y="449768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7E128A-7F5E-0145-80C7-5908886E46E4}"/>
              </a:ext>
            </a:extLst>
          </p:cNvPr>
          <p:cNvSpPr txBox="1"/>
          <p:nvPr/>
        </p:nvSpPr>
        <p:spPr>
          <a:xfrm>
            <a:off x="8935440" y="3834957"/>
            <a:ext cx="1028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agg</a:t>
            </a:r>
            <a:endParaRPr lang="en-US" b="1" dirty="0"/>
          </a:p>
          <a:p>
            <a:r>
              <a:rPr lang="en-US" b="1" dirty="0"/>
              <a:t>sum(</a:t>
            </a:r>
            <a:r>
              <a:rPr lang="en-US" b="1" dirty="0" err="1"/>
              <a:t>cnt</a:t>
            </a:r>
            <a:r>
              <a:rPr lang="en-US" b="1" dirty="0"/>
              <a:t>)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DA5BD7E3-ACD7-404B-BB76-8DF791D6E6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564483"/>
              </p:ext>
            </p:extLst>
          </p:nvPr>
        </p:nvGraphicFramePr>
        <p:xfrm>
          <a:off x="10078574" y="3741937"/>
          <a:ext cx="1063846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907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 animBg="1"/>
      <p:bldP spid="16" grpId="0"/>
      <p:bldP spid="18" grpId="0" animBg="1"/>
      <p:bldP spid="19" grpId="0"/>
      <p:bldP spid="21" grpId="0" animBg="1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CA439EE8-DD6F-DE40-91B8-AE7C9FCF5531}"/>
              </a:ext>
            </a:extLst>
          </p:cNvPr>
          <p:cNvGraphicFramePr>
            <a:graphicFrameLocks noGrp="1"/>
          </p:cNvGraphicFramePr>
          <p:nvPr/>
        </p:nvGraphicFramePr>
        <p:xfrm>
          <a:off x="7631279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BD501223-C488-B041-8237-41CB7A289820}"/>
              </a:ext>
            </a:extLst>
          </p:cNvPr>
          <p:cNvGraphicFramePr>
            <a:graphicFrameLocks noGrp="1"/>
          </p:cNvGraphicFramePr>
          <p:nvPr/>
        </p:nvGraphicFramePr>
        <p:xfrm>
          <a:off x="8885473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B9F187E4-9114-3A4A-B3D2-D61E23E7030F}"/>
              </a:ext>
            </a:extLst>
          </p:cNvPr>
          <p:cNvGraphicFramePr>
            <a:graphicFrameLocks noGrp="1"/>
          </p:cNvGraphicFramePr>
          <p:nvPr/>
        </p:nvGraphicFramePr>
        <p:xfrm>
          <a:off x="10926813" y="240276"/>
          <a:ext cx="1063846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</a:tbl>
          </a:graphicData>
        </a:graphic>
      </p:graphicFrame>
      <p:sp>
        <p:nvSpPr>
          <p:cNvPr id="73" name="Right Arrow 72">
            <a:extLst>
              <a:ext uri="{FF2B5EF4-FFF2-40B4-BE49-F238E27FC236}">
                <a16:creationId xmlns:a16="http://schemas.microsoft.com/office/drawing/2014/main" id="{4C1772B8-6D10-7B44-8A31-63D7D2879F2C}"/>
              </a:ext>
            </a:extLst>
          </p:cNvPr>
          <p:cNvSpPr/>
          <p:nvPr/>
        </p:nvSpPr>
        <p:spPr>
          <a:xfrm>
            <a:off x="10154429" y="119103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49068C1-E48A-E84A-A015-641323285661}"/>
              </a:ext>
            </a:extLst>
          </p:cNvPr>
          <p:cNvSpPr txBox="1"/>
          <p:nvPr/>
        </p:nvSpPr>
        <p:spPr>
          <a:xfrm>
            <a:off x="10124873" y="111018"/>
            <a:ext cx="59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Task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7F147E4-E497-1945-B968-42007255601F}"/>
              </a:ext>
            </a:extLst>
          </p:cNvPr>
          <p:cNvSpPr/>
          <p:nvPr/>
        </p:nvSpPr>
        <p:spPr>
          <a:xfrm>
            <a:off x="7477761" y="111018"/>
            <a:ext cx="4616388" cy="25509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5EE2027-897C-8D4F-B375-D3A36CF377A4}"/>
              </a:ext>
            </a:extLst>
          </p:cNvPr>
          <p:cNvSpPr txBox="1"/>
          <p:nvPr/>
        </p:nvSpPr>
        <p:spPr>
          <a:xfrm>
            <a:off x="10139667" y="87212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????</a:t>
            </a:r>
          </a:p>
        </p:txBody>
      </p:sp>
      <p:graphicFrame>
        <p:nvGraphicFramePr>
          <p:cNvPr id="77" name="Table 76">
            <a:extLst>
              <a:ext uri="{FF2B5EF4-FFF2-40B4-BE49-F238E27FC236}">
                <a16:creationId xmlns:a16="http://schemas.microsoft.com/office/drawing/2014/main" id="{0E768485-03F7-9A4E-AF1A-D65E311977E9}"/>
              </a:ext>
            </a:extLst>
          </p:cNvPr>
          <p:cNvGraphicFramePr>
            <a:graphicFrameLocks noGrp="1"/>
          </p:cNvGraphicFramePr>
          <p:nvPr/>
        </p:nvGraphicFramePr>
        <p:xfrm>
          <a:off x="300958" y="1921163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8" name="Table 77">
            <a:extLst>
              <a:ext uri="{FF2B5EF4-FFF2-40B4-BE49-F238E27FC236}">
                <a16:creationId xmlns:a16="http://schemas.microsoft.com/office/drawing/2014/main" id="{11F0F54B-7F90-0A43-A797-1F3A4BF3A77F}"/>
              </a:ext>
            </a:extLst>
          </p:cNvPr>
          <p:cNvGraphicFramePr>
            <a:graphicFrameLocks noGrp="1"/>
          </p:cNvGraphicFramePr>
          <p:nvPr/>
        </p:nvGraphicFramePr>
        <p:xfrm>
          <a:off x="305919" y="442619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6809C7F-D8B4-534F-A9F1-F0202572060C}"/>
              </a:ext>
            </a:extLst>
          </p:cNvPr>
          <p:cNvSpPr txBox="1"/>
          <p:nvPr/>
        </p:nvSpPr>
        <p:spPr>
          <a:xfrm>
            <a:off x="538480" y="240276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+mj-lt"/>
              </a:rPr>
              <a:t>Solution 2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7A76E1FE-7914-B240-896D-90DE8EAB635B}"/>
              </a:ext>
            </a:extLst>
          </p:cNvPr>
          <p:cNvSpPr/>
          <p:nvPr/>
        </p:nvSpPr>
        <p:spPr>
          <a:xfrm>
            <a:off x="4306763" y="449768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A0A260-01D6-2B4A-9F9B-46762A5E7EE0}"/>
              </a:ext>
            </a:extLst>
          </p:cNvPr>
          <p:cNvSpPr txBox="1"/>
          <p:nvPr/>
        </p:nvSpPr>
        <p:spPr>
          <a:xfrm>
            <a:off x="4276293" y="412835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Union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3C52828-18C2-0243-8BD3-E1D97FB667F3}"/>
              </a:ext>
            </a:extLst>
          </p:cNvPr>
          <p:cNvGraphicFramePr>
            <a:graphicFrameLocks noGrp="1"/>
          </p:cNvGraphicFramePr>
          <p:nvPr/>
        </p:nvGraphicFramePr>
        <p:xfrm>
          <a:off x="5436425" y="3004826"/>
          <a:ext cx="1063846" cy="31170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4453370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04695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171530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9293752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6124073"/>
                  </a:ext>
                </a:extLst>
              </a:tr>
            </a:tbl>
          </a:graphicData>
        </a:graphic>
      </p:graphicFrame>
      <p:sp>
        <p:nvSpPr>
          <p:cNvPr id="18" name="Right Arrow 17">
            <a:extLst>
              <a:ext uri="{FF2B5EF4-FFF2-40B4-BE49-F238E27FC236}">
                <a16:creationId xmlns:a16="http://schemas.microsoft.com/office/drawing/2014/main" id="{62E8578D-481B-894D-8278-6AF2F3B33D06}"/>
              </a:ext>
            </a:extLst>
          </p:cNvPr>
          <p:cNvSpPr/>
          <p:nvPr/>
        </p:nvSpPr>
        <p:spPr>
          <a:xfrm>
            <a:off x="6900002" y="449768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8954BE-A747-294B-B2D5-18ED5629EBF0}"/>
              </a:ext>
            </a:extLst>
          </p:cNvPr>
          <p:cNvSpPr txBox="1"/>
          <p:nvPr/>
        </p:nvSpPr>
        <p:spPr>
          <a:xfrm>
            <a:off x="6668835" y="3834957"/>
            <a:ext cx="1065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Group by</a:t>
            </a:r>
          </a:p>
          <a:p>
            <a:r>
              <a:rPr lang="en-US" b="1" dirty="0"/>
              <a:t>(day)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48E423A9-BC39-6145-89C9-0CE638BC94C0}"/>
              </a:ext>
            </a:extLst>
          </p:cNvPr>
          <p:cNvGraphicFramePr>
            <a:graphicFrameLocks noGrp="1"/>
          </p:cNvGraphicFramePr>
          <p:nvPr/>
        </p:nvGraphicFramePr>
        <p:xfrm>
          <a:off x="7932559" y="3004826"/>
          <a:ext cx="1016353" cy="31170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16255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6"/>
                          </a:solidFill>
                        </a:rPr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6"/>
                          </a:solidFill>
                        </a:rPr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5"/>
                          </a:solidFill>
                        </a:rPr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5"/>
                          </a:solidFill>
                        </a:rPr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1"/>
                          </a:solidFill>
                        </a:rPr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1"/>
                          </a:solidFill>
                        </a:rPr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2"/>
                          </a:solidFill>
                        </a:rPr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2"/>
                          </a:solidFill>
                        </a:rPr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6"/>
                          </a:solidFill>
                        </a:rPr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6"/>
                          </a:solidFill>
                        </a:rPr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4453370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5"/>
                          </a:solidFill>
                        </a:rPr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5"/>
                          </a:solidFill>
                        </a:rPr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04695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1"/>
                          </a:solidFill>
                        </a:rPr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1"/>
                          </a:solidFill>
                        </a:rPr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171530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2"/>
                          </a:solidFill>
                        </a:rPr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accent2"/>
                          </a:solidFill>
                        </a:rPr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9293752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6124073"/>
                  </a:ext>
                </a:extLst>
              </a:tr>
            </a:tbl>
          </a:graphicData>
        </a:graphic>
      </p:graphicFrame>
      <p:sp>
        <p:nvSpPr>
          <p:cNvPr id="21" name="Right Arrow 20">
            <a:extLst>
              <a:ext uri="{FF2B5EF4-FFF2-40B4-BE49-F238E27FC236}">
                <a16:creationId xmlns:a16="http://schemas.microsoft.com/office/drawing/2014/main" id="{DCAC1D6E-934B-B74E-87F8-FCE979098174}"/>
              </a:ext>
            </a:extLst>
          </p:cNvPr>
          <p:cNvSpPr/>
          <p:nvPr/>
        </p:nvSpPr>
        <p:spPr>
          <a:xfrm>
            <a:off x="9166607" y="449768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7E128A-7F5E-0145-80C7-5908886E46E4}"/>
              </a:ext>
            </a:extLst>
          </p:cNvPr>
          <p:cNvSpPr txBox="1"/>
          <p:nvPr/>
        </p:nvSpPr>
        <p:spPr>
          <a:xfrm>
            <a:off x="8935440" y="3834957"/>
            <a:ext cx="1028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agg</a:t>
            </a:r>
            <a:endParaRPr lang="en-US" b="1" dirty="0"/>
          </a:p>
          <a:p>
            <a:r>
              <a:rPr lang="en-US" b="1" dirty="0"/>
              <a:t>sum(</a:t>
            </a:r>
            <a:r>
              <a:rPr lang="en-US" b="1" dirty="0" err="1"/>
              <a:t>cnt</a:t>
            </a:r>
            <a:r>
              <a:rPr lang="en-US" b="1" dirty="0"/>
              <a:t>)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DA5BD7E3-ACD7-404B-BB76-8DF791D6E6CC}"/>
              </a:ext>
            </a:extLst>
          </p:cNvPr>
          <p:cNvGraphicFramePr>
            <a:graphicFrameLocks noGrp="1"/>
          </p:cNvGraphicFramePr>
          <p:nvPr/>
        </p:nvGraphicFramePr>
        <p:xfrm>
          <a:off x="10078574" y="3741937"/>
          <a:ext cx="1063846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</a:tbl>
          </a:graphicData>
        </a:graphic>
      </p:graphicFrame>
      <p:sp>
        <p:nvSpPr>
          <p:cNvPr id="24" name="Right Arrow 23">
            <a:extLst>
              <a:ext uri="{FF2B5EF4-FFF2-40B4-BE49-F238E27FC236}">
                <a16:creationId xmlns:a16="http://schemas.microsoft.com/office/drawing/2014/main" id="{7B8FC518-40B8-4F48-B5D8-FA87B7AC0628}"/>
              </a:ext>
            </a:extLst>
          </p:cNvPr>
          <p:cNvSpPr/>
          <p:nvPr/>
        </p:nvSpPr>
        <p:spPr>
          <a:xfrm>
            <a:off x="1604054" y="3091174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0C9B9C-4C32-BE4D-89D5-30ED0BAB8C98}"/>
              </a:ext>
            </a:extLst>
          </p:cNvPr>
          <p:cNvSpPr txBox="1"/>
          <p:nvPr/>
        </p:nvSpPr>
        <p:spPr>
          <a:xfrm>
            <a:off x="1545607" y="2417922"/>
            <a:ext cx="1176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Filter</a:t>
            </a:r>
          </a:p>
          <a:p>
            <a:r>
              <a:rPr lang="en-US" b="1" dirty="0"/>
              <a:t>(weekday)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47DD09B5-9B0C-6B4B-B856-7B9A7548F43A}"/>
              </a:ext>
            </a:extLst>
          </p:cNvPr>
          <p:cNvSpPr/>
          <p:nvPr/>
        </p:nvSpPr>
        <p:spPr>
          <a:xfrm>
            <a:off x="1635653" y="5624428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88F78A1-6C40-584B-8566-7E31326AD3D4}"/>
              </a:ext>
            </a:extLst>
          </p:cNvPr>
          <p:cNvSpPr txBox="1"/>
          <p:nvPr/>
        </p:nvSpPr>
        <p:spPr>
          <a:xfrm>
            <a:off x="1577206" y="4951176"/>
            <a:ext cx="1176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Filter</a:t>
            </a:r>
          </a:p>
          <a:p>
            <a:r>
              <a:rPr lang="en-US" b="1" dirty="0"/>
              <a:t>(weekday)</a:t>
            </a:r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4AC4C912-23B9-1449-9CD5-919D2229BC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3223123"/>
              </p:ext>
            </p:extLst>
          </p:nvPr>
        </p:nvGraphicFramePr>
        <p:xfrm>
          <a:off x="2784665" y="2205437"/>
          <a:ext cx="1063846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</a:tbl>
          </a:graphicData>
        </a:graphic>
      </p:graphicFrame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F7A45E3D-2EA0-874B-BAFE-B815675DFE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76918"/>
              </p:ext>
            </p:extLst>
          </p:nvPr>
        </p:nvGraphicFramePr>
        <p:xfrm>
          <a:off x="2784665" y="4563356"/>
          <a:ext cx="1063846" cy="19799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9870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8" grpId="0" animBg="1"/>
      <p:bldP spid="19" grpId="0"/>
      <p:bldP spid="21" grpId="0" animBg="1"/>
      <p:bldP spid="22" grpId="0"/>
      <p:bldP spid="24" grpId="0" animBg="1"/>
      <p:bldP spid="25" grpId="0"/>
      <p:bldP spid="26" grpId="0" animBg="1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483297F-7792-9145-8BEA-1CF920A357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0171602"/>
              </p:ext>
            </p:extLst>
          </p:nvPr>
        </p:nvGraphicFramePr>
        <p:xfrm>
          <a:off x="455723" y="1051286"/>
          <a:ext cx="1122901" cy="112714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54515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402626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7401DCB-471E-8642-A45C-5A6A8135DF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405413"/>
              </p:ext>
            </p:extLst>
          </p:nvPr>
        </p:nvGraphicFramePr>
        <p:xfrm>
          <a:off x="481344" y="2543893"/>
          <a:ext cx="1097280" cy="10972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12076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4DC63C8-1F76-F241-A853-A2D1D78F9BD9}"/>
              </a:ext>
            </a:extLst>
          </p:cNvPr>
          <p:cNvSpPr txBox="1"/>
          <p:nvPr/>
        </p:nvSpPr>
        <p:spPr>
          <a:xfrm>
            <a:off x="822235" y="217588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2BF7F8-0317-2A49-906D-2E8417D38308}"/>
              </a:ext>
            </a:extLst>
          </p:cNvPr>
          <p:cNvSpPr txBox="1"/>
          <p:nvPr/>
        </p:nvSpPr>
        <p:spPr>
          <a:xfrm>
            <a:off x="809424" y="68137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B35503-9714-CF42-A970-D371FDA5EAB3}"/>
              </a:ext>
            </a:extLst>
          </p:cNvPr>
          <p:cNvSpPr txBox="1"/>
          <p:nvPr/>
        </p:nvSpPr>
        <p:spPr>
          <a:xfrm>
            <a:off x="1565813" y="1900897"/>
            <a:ext cx="1967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ojoin</a:t>
            </a:r>
            <a:r>
              <a:rPr lang="en-US" b="1" dirty="0"/>
              <a:t>(T1.G1,T2.G2)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CA80429B-7245-9146-8A20-A9D7AD63C994}"/>
              </a:ext>
            </a:extLst>
          </p:cNvPr>
          <p:cNvSpPr/>
          <p:nvPr/>
        </p:nvSpPr>
        <p:spPr>
          <a:xfrm>
            <a:off x="1841137" y="2264924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B57665-FD9B-3142-A567-10990036B623}"/>
              </a:ext>
            </a:extLst>
          </p:cNvPr>
          <p:cNvSpPr txBox="1"/>
          <p:nvPr/>
        </p:nvSpPr>
        <p:spPr>
          <a:xfrm>
            <a:off x="1841137" y="796236"/>
            <a:ext cx="9262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Outer</a:t>
            </a:r>
          </a:p>
          <a:p>
            <a:pPr algn="ctr"/>
            <a:r>
              <a:rPr lang="en-US" sz="2400" b="1" dirty="0"/>
              <a:t>Join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A4A1019-9BEF-BF40-9365-A8BE91B3A9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253191"/>
              </p:ext>
            </p:extLst>
          </p:nvPr>
        </p:nvGraphicFramePr>
        <p:xfrm>
          <a:off x="3559604" y="1698700"/>
          <a:ext cx="2194560" cy="14114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947054926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1458039883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356199318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0209505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C1E326D-A524-5240-8AF8-20DDAA9831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720970"/>
              </p:ext>
            </p:extLst>
          </p:nvPr>
        </p:nvGraphicFramePr>
        <p:xfrm>
          <a:off x="6598615" y="1051286"/>
          <a:ext cx="1122901" cy="112714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54515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402626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A26979C-EF81-9D43-BEC1-09963ACB2E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1758630"/>
              </p:ext>
            </p:extLst>
          </p:nvPr>
        </p:nvGraphicFramePr>
        <p:xfrm>
          <a:off x="6624236" y="2543893"/>
          <a:ext cx="1097280" cy="10972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12076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34041AAB-1C01-DD43-8E8F-DCA02F95E524}"/>
              </a:ext>
            </a:extLst>
          </p:cNvPr>
          <p:cNvSpPr txBox="1"/>
          <p:nvPr/>
        </p:nvSpPr>
        <p:spPr>
          <a:xfrm>
            <a:off x="6965127" y="217588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7DA088-5BB4-124D-AC3E-B380587ACAD6}"/>
              </a:ext>
            </a:extLst>
          </p:cNvPr>
          <p:cNvSpPr txBox="1"/>
          <p:nvPr/>
        </p:nvSpPr>
        <p:spPr>
          <a:xfrm>
            <a:off x="6952316" y="68137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346CCD-DF40-F443-910F-30433282162C}"/>
              </a:ext>
            </a:extLst>
          </p:cNvPr>
          <p:cNvSpPr txBox="1"/>
          <p:nvPr/>
        </p:nvSpPr>
        <p:spPr>
          <a:xfrm>
            <a:off x="7708705" y="1900897"/>
            <a:ext cx="1899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ijoin</a:t>
            </a:r>
            <a:r>
              <a:rPr lang="en-US" b="1" dirty="0"/>
              <a:t>(T1.G1,T2.G2)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0D9FC73E-5D93-A346-91EC-E0FE05950601}"/>
              </a:ext>
            </a:extLst>
          </p:cNvPr>
          <p:cNvSpPr/>
          <p:nvPr/>
        </p:nvSpPr>
        <p:spPr>
          <a:xfrm>
            <a:off x="7984029" y="2264924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298FA5-D40C-9A47-A444-298A8FB703A1}"/>
              </a:ext>
            </a:extLst>
          </p:cNvPr>
          <p:cNvSpPr txBox="1"/>
          <p:nvPr/>
        </p:nvSpPr>
        <p:spPr>
          <a:xfrm>
            <a:off x="8016603" y="796236"/>
            <a:ext cx="8611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Inner</a:t>
            </a:r>
          </a:p>
          <a:p>
            <a:pPr algn="ctr"/>
            <a:r>
              <a:rPr lang="en-US" sz="2400" b="1" dirty="0"/>
              <a:t>Join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DF07DE9D-1B20-454A-BB39-23DDA19ABD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010097"/>
              </p:ext>
            </p:extLst>
          </p:nvPr>
        </p:nvGraphicFramePr>
        <p:xfrm>
          <a:off x="9702496" y="1982974"/>
          <a:ext cx="2194560" cy="84286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947054926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1458039883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356199318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2C9C4D79-B899-704C-9FE8-E749D705EA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498479"/>
              </p:ext>
            </p:extLst>
          </p:nvPr>
        </p:nvGraphicFramePr>
        <p:xfrm>
          <a:off x="481344" y="4118501"/>
          <a:ext cx="1122901" cy="112714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54515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402626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14434D0C-E608-B74F-9B25-B3D552B885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664386"/>
              </p:ext>
            </p:extLst>
          </p:nvPr>
        </p:nvGraphicFramePr>
        <p:xfrm>
          <a:off x="506965" y="5611108"/>
          <a:ext cx="1097280" cy="10972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120766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7C2674F7-51AF-374B-ADAF-7A6C3B856162}"/>
              </a:ext>
            </a:extLst>
          </p:cNvPr>
          <p:cNvSpPr txBox="1"/>
          <p:nvPr/>
        </p:nvSpPr>
        <p:spPr>
          <a:xfrm>
            <a:off x="847856" y="524309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3D5CBD-8295-6947-8C58-A99224F6650A}"/>
              </a:ext>
            </a:extLst>
          </p:cNvPr>
          <p:cNvSpPr txBox="1"/>
          <p:nvPr/>
        </p:nvSpPr>
        <p:spPr>
          <a:xfrm>
            <a:off x="835045" y="374858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2DB04F-D690-CB49-83AF-7B2A087448AC}"/>
              </a:ext>
            </a:extLst>
          </p:cNvPr>
          <p:cNvSpPr txBox="1"/>
          <p:nvPr/>
        </p:nvSpPr>
        <p:spPr>
          <a:xfrm>
            <a:off x="1591434" y="4968112"/>
            <a:ext cx="1899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ljoin</a:t>
            </a:r>
            <a:r>
              <a:rPr lang="en-US" b="1" dirty="0"/>
              <a:t>(T1.G1,T2.G2)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9484B682-3463-1644-B109-129C7F9A2D0D}"/>
              </a:ext>
            </a:extLst>
          </p:cNvPr>
          <p:cNvSpPr/>
          <p:nvPr/>
        </p:nvSpPr>
        <p:spPr>
          <a:xfrm>
            <a:off x="1866758" y="5332139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706704-B930-1146-B568-10B0B6C0CF4A}"/>
              </a:ext>
            </a:extLst>
          </p:cNvPr>
          <p:cNvSpPr txBox="1"/>
          <p:nvPr/>
        </p:nvSpPr>
        <p:spPr>
          <a:xfrm>
            <a:off x="1983489" y="3863451"/>
            <a:ext cx="6928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Left</a:t>
            </a:r>
          </a:p>
          <a:p>
            <a:pPr algn="ctr"/>
            <a:r>
              <a:rPr lang="en-US" sz="2400" b="1" dirty="0"/>
              <a:t>Join</a:t>
            </a:r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B3EA1BD7-A32B-944D-A71B-E34DDF604E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2631045"/>
              </p:ext>
            </p:extLst>
          </p:nvPr>
        </p:nvGraphicFramePr>
        <p:xfrm>
          <a:off x="3562457" y="4913882"/>
          <a:ext cx="2194560" cy="112714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947054926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1458039883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356199318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DD5390EC-B729-844D-9445-B8A658AC12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674198"/>
              </p:ext>
            </p:extLst>
          </p:nvPr>
        </p:nvGraphicFramePr>
        <p:xfrm>
          <a:off x="6624236" y="4118501"/>
          <a:ext cx="1122901" cy="112714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54515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402626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194E4D6E-1011-8D45-98B1-B37180775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6505722"/>
              </p:ext>
            </p:extLst>
          </p:nvPr>
        </p:nvGraphicFramePr>
        <p:xfrm>
          <a:off x="6649857" y="5611108"/>
          <a:ext cx="1097280" cy="10972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3120766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52283EB3-046B-EB42-B9EC-7907CDEC47F1}"/>
              </a:ext>
            </a:extLst>
          </p:cNvPr>
          <p:cNvSpPr txBox="1"/>
          <p:nvPr/>
        </p:nvSpPr>
        <p:spPr>
          <a:xfrm>
            <a:off x="6990748" y="524309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4FF990-EC08-8D45-AD06-052C8565D5BB}"/>
              </a:ext>
            </a:extLst>
          </p:cNvPr>
          <p:cNvSpPr txBox="1"/>
          <p:nvPr/>
        </p:nvSpPr>
        <p:spPr>
          <a:xfrm>
            <a:off x="6977937" y="374858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80A83B-CF35-8C41-A3B0-76621CB259C8}"/>
              </a:ext>
            </a:extLst>
          </p:cNvPr>
          <p:cNvSpPr txBox="1"/>
          <p:nvPr/>
        </p:nvSpPr>
        <p:spPr>
          <a:xfrm>
            <a:off x="7734326" y="4968112"/>
            <a:ext cx="1925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rjoin</a:t>
            </a:r>
            <a:r>
              <a:rPr lang="en-US" b="1" dirty="0"/>
              <a:t>(T1.G1,T2.G2)</a:t>
            </a: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26E73DC7-FBEC-4241-B267-0740E713639B}"/>
              </a:ext>
            </a:extLst>
          </p:cNvPr>
          <p:cNvSpPr/>
          <p:nvPr/>
        </p:nvSpPr>
        <p:spPr>
          <a:xfrm>
            <a:off x="8009650" y="5332139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6DFD1A3-BA79-D34A-AD5A-BFC23E3CF495}"/>
              </a:ext>
            </a:extLst>
          </p:cNvPr>
          <p:cNvSpPr txBox="1"/>
          <p:nvPr/>
        </p:nvSpPr>
        <p:spPr>
          <a:xfrm>
            <a:off x="8048476" y="3863451"/>
            <a:ext cx="848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Right</a:t>
            </a:r>
          </a:p>
          <a:p>
            <a:pPr algn="ctr"/>
            <a:r>
              <a:rPr lang="en-US" sz="2400" b="1" dirty="0"/>
              <a:t>Join</a:t>
            </a:r>
          </a:p>
        </p:txBody>
      </p:sp>
      <p:graphicFrame>
        <p:nvGraphicFramePr>
          <p:cNvPr id="37" name="Table 36">
            <a:extLst>
              <a:ext uri="{FF2B5EF4-FFF2-40B4-BE49-F238E27FC236}">
                <a16:creationId xmlns:a16="http://schemas.microsoft.com/office/drawing/2014/main" id="{7ECE2381-8636-6F45-8902-E71ADB73C2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6485193"/>
              </p:ext>
            </p:extLst>
          </p:nvPr>
        </p:nvGraphicFramePr>
        <p:xfrm>
          <a:off x="9702496" y="4765915"/>
          <a:ext cx="2194560" cy="112714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947054926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1458039883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356199318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0209505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9EFF55D5-F66F-7A41-A9E3-FB08EA52AA6F}"/>
              </a:ext>
            </a:extLst>
          </p:cNvPr>
          <p:cNvSpPr txBox="1"/>
          <p:nvPr/>
        </p:nvSpPr>
        <p:spPr>
          <a:xfrm>
            <a:off x="177964" y="51790"/>
            <a:ext cx="2551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Joining Table</a:t>
            </a:r>
          </a:p>
        </p:txBody>
      </p:sp>
    </p:spTree>
    <p:extLst>
      <p:ext uri="{BB962C8B-B14F-4D97-AF65-F5344CB8AC3E}">
        <p14:creationId xmlns:p14="http://schemas.microsoft.com/office/powerpoint/2010/main" val="2473833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  <p:bldP spid="8" grpId="0"/>
      <p:bldP spid="15" grpId="0"/>
      <p:bldP spid="16" grpId="0"/>
      <p:bldP spid="17" grpId="0"/>
      <p:bldP spid="18" grpId="0" animBg="1"/>
      <p:bldP spid="19" grpId="0"/>
      <p:bldP spid="23" grpId="0"/>
      <p:bldP spid="24" grpId="0"/>
      <p:bldP spid="25" grpId="0"/>
      <p:bldP spid="26" grpId="0" animBg="1"/>
      <p:bldP spid="27" grpId="0"/>
      <p:bldP spid="31" grpId="0"/>
      <p:bldP spid="32" grpId="0"/>
      <p:bldP spid="33" grpId="0"/>
      <p:bldP spid="34" grpId="0" animBg="1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2FEFF7-D518-B34D-88AE-BF83FDC6D2CF}"/>
              </a:ext>
            </a:extLst>
          </p:cNvPr>
          <p:cNvSpPr txBox="1"/>
          <p:nvPr/>
        </p:nvSpPr>
        <p:spPr>
          <a:xfrm>
            <a:off x="8866473" y="1124683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????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DDC702A1-D0A6-E446-AD12-6004C0D9156A}"/>
              </a:ext>
            </a:extLst>
          </p:cNvPr>
          <p:cNvSpPr/>
          <p:nvPr/>
        </p:nvSpPr>
        <p:spPr>
          <a:xfrm>
            <a:off x="8718049" y="1494015"/>
            <a:ext cx="917977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6B41DD-DD24-464A-81C5-3DFDBE6650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1830451"/>
              </p:ext>
            </p:extLst>
          </p:nvPr>
        </p:nvGraphicFramePr>
        <p:xfrm>
          <a:off x="7429915" y="840409"/>
          <a:ext cx="494978" cy="14114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2065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3521461-17E2-7745-BF0A-28AAC735CA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0130394"/>
              </p:ext>
            </p:extLst>
          </p:nvPr>
        </p:nvGraphicFramePr>
        <p:xfrm>
          <a:off x="9784450" y="1266820"/>
          <a:ext cx="2039823" cy="8528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65023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Sum(X)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Sum(Y)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BA7DEBB-F405-864F-B795-59B6E1B199AE}"/>
              </a:ext>
            </a:extLst>
          </p:cNvPr>
          <p:cNvSpPr txBox="1"/>
          <p:nvPr/>
        </p:nvSpPr>
        <p:spPr>
          <a:xfrm>
            <a:off x="8875193" y="413998"/>
            <a:ext cx="59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Task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37E9884-981E-5D43-9DFE-8AF664991D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4537211"/>
              </p:ext>
            </p:extLst>
          </p:nvPr>
        </p:nvGraphicFramePr>
        <p:xfrm>
          <a:off x="8113640" y="840409"/>
          <a:ext cx="488789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14469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816209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6BB71E8-F858-E344-9386-DD635DA0AC93}"/>
              </a:ext>
            </a:extLst>
          </p:cNvPr>
          <p:cNvSpPr txBox="1"/>
          <p:nvPr/>
        </p:nvSpPr>
        <p:spPr>
          <a:xfrm>
            <a:off x="8144412" y="47107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F157F9-9CF2-0B4B-8828-0980C0636119}"/>
              </a:ext>
            </a:extLst>
          </p:cNvPr>
          <p:cNvSpPr txBox="1"/>
          <p:nvPr/>
        </p:nvSpPr>
        <p:spPr>
          <a:xfrm>
            <a:off x="7469655" y="47107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CE3185-11D2-364E-A7FC-A11B13DE1B78}"/>
              </a:ext>
            </a:extLst>
          </p:cNvPr>
          <p:cNvSpPr/>
          <p:nvPr/>
        </p:nvSpPr>
        <p:spPr>
          <a:xfrm>
            <a:off x="7315201" y="413998"/>
            <a:ext cx="4616388" cy="22086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108EE1B-9DB5-7449-93A2-38F186C6BDFE}"/>
              </a:ext>
            </a:extLst>
          </p:cNvPr>
          <p:cNvGraphicFramePr>
            <a:graphicFrameLocks noGrp="1"/>
          </p:cNvGraphicFramePr>
          <p:nvPr/>
        </p:nvGraphicFramePr>
        <p:xfrm>
          <a:off x="114715" y="2823382"/>
          <a:ext cx="548640" cy="14114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F958F6C6-664C-3E49-AEA4-F9755B6CC9EB}"/>
              </a:ext>
            </a:extLst>
          </p:cNvPr>
          <p:cNvSpPr txBox="1"/>
          <p:nvPr/>
        </p:nvSpPr>
        <p:spPr>
          <a:xfrm>
            <a:off x="154455" y="24540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4C00D40-FA5C-F542-A424-05DB4B57274F}"/>
              </a:ext>
            </a:extLst>
          </p:cNvPr>
          <p:cNvGraphicFramePr>
            <a:graphicFrameLocks noGrp="1"/>
          </p:cNvGraphicFramePr>
          <p:nvPr/>
        </p:nvGraphicFramePr>
        <p:xfrm>
          <a:off x="114715" y="4604130"/>
          <a:ext cx="548640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8162096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7DC986E1-D79A-F24C-99FF-D48B120468A5}"/>
              </a:ext>
            </a:extLst>
          </p:cNvPr>
          <p:cNvSpPr txBox="1"/>
          <p:nvPr/>
        </p:nvSpPr>
        <p:spPr>
          <a:xfrm>
            <a:off x="145487" y="423479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54C581-15F0-DC4A-978E-5B54D92C49D9}"/>
              </a:ext>
            </a:extLst>
          </p:cNvPr>
          <p:cNvSpPr txBox="1"/>
          <p:nvPr/>
        </p:nvSpPr>
        <p:spPr>
          <a:xfrm>
            <a:off x="616144" y="3167249"/>
            <a:ext cx="138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group_by</a:t>
            </a:r>
            <a:r>
              <a:rPr lang="en-US" b="1" dirty="0"/>
              <a:t>(G)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4B60F862-093C-A84C-9969-EC8F1D03DB97}"/>
              </a:ext>
            </a:extLst>
          </p:cNvPr>
          <p:cNvSpPr/>
          <p:nvPr/>
        </p:nvSpPr>
        <p:spPr>
          <a:xfrm>
            <a:off x="702677" y="3553262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CDD7FA-0209-4248-856E-4C0E4CA86DF1}"/>
              </a:ext>
            </a:extLst>
          </p:cNvPr>
          <p:cNvSpPr txBox="1"/>
          <p:nvPr/>
        </p:nvSpPr>
        <p:spPr>
          <a:xfrm>
            <a:off x="616144" y="4864364"/>
            <a:ext cx="138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group_by</a:t>
            </a:r>
            <a:r>
              <a:rPr lang="en-US" b="1" dirty="0"/>
              <a:t>(G)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CCE0CA18-634C-4D46-A41E-18082A6A0EB1}"/>
              </a:ext>
            </a:extLst>
          </p:cNvPr>
          <p:cNvSpPr/>
          <p:nvPr/>
        </p:nvSpPr>
        <p:spPr>
          <a:xfrm>
            <a:off x="702677" y="5250377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C14E8EA2-7EF1-8A49-976E-663E8A1A0B24}"/>
              </a:ext>
            </a:extLst>
          </p:cNvPr>
          <p:cNvGraphicFramePr>
            <a:graphicFrameLocks noGrp="1"/>
          </p:cNvGraphicFramePr>
          <p:nvPr/>
        </p:nvGraphicFramePr>
        <p:xfrm>
          <a:off x="2028058" y="2823382"/>
          <a:ext cx="548640" cy="14114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1B8C03B3-3733-3843-8058-C32497C30C3A}"/>
              </a:ext>
            </a:extLst>
          </p:cNvPr>
          <p:cNvSpPr txBox="1"/>
          <p:nvPr/>
        </p:nvSpPr>
        <p:spPr>
          <a:xfrm>
            <a:off x="2067798" y="24540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41C2EB86-E104-6646-8F31-1EA7BF89F5C8}"/>
              </a:ext>
            </a:extLst>
          </p:cNvPr>
          <p:cNvGraphicFramePr>
            <a:graphicFrameLocks noGrp="1"/>
          </p:cNvGraphicFramePr>
          <p:nvPr/>
        </p:nvGraphicFramePr>
        <p:xfrm>
          <a:off x="2028058" y="4604130"/>
          <a:ext cx="548640" cy="169569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816209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60F45212-A5CF-194C-B55E-296EA6A76D55}"/>
              </a:ext>
            </a:extLst>
          </p:cNvPr>
          <p:cNvSpPr txBox="1"/>
          <p:nvPr/>
        </p:nvSpPr>
        <p:spPr>
          <a:xfrm>
            <a:off x="2058830" y="423479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FEE3D9-87C3-0E43-AE56-7CF06FD8D85D}"/>
              </a:ext>
            </a:extLst>
          </p:cNvPr>
          <p:cNvSpPr txBox="1"/>
          <p:nvPr/>
        </p:nvSpPr>
        <p:spPr>
          <a:xfrm>
            <a:off x="2639967" y="3167249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agg</a:t>
            </a:r>
            <a:r>
              <a:rPr lang="en-US" b="1" dirty="0"/>
              <a:t>(sum(X))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99E0CFBC-88E1-684D-B501-A4910FC7ACDB}"/>
              </a:ext>
            </a:extLst>
          </p:cNvPr>
          <p:cNvSpPr/>
          <p:nvPr/>
        </p:nvSpPr>
        <p:spPr>
          <a:xfrm>
            <a:off x="2726500" y="3553262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71A7587-A465-2E4D-8F99-D3A72E1C588B}"/>
              </a:ext>
            </a:extLst>
          </p:cNvPr>
          <p:cNvSpPr txBox="1"/>
          <p:nvPr/>
        </p:nvSpPr>
        <p:spPr>
          <a:xfrm>
            <a:off x="2639967" y="4864364"/>
            <a:ext cx="132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agg</a:t>
            </a:r>
            <a:r>
              <a:rPr lang="en-US" b="1" dirty="0"/>
              <a:t>(sum(Y))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056FACA-23C0-CB49-B7EB-6E023DFE5E7A}"/>
              </a:ext>
            </a:extLst>
          </p:cNvPr>
          <p:cNvSpPr/>
          <p:nvPr/>
        </p:nvSpPr>
        <p:spPr>
          <a:xfrm>
            <a:off x="2726500" y="5250377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3DEEA14A-0BAA-C343-A1B7-D3A3E81DAE55}"/>
              </a:ext>
            </a:extLst>
          </p:cNvPr>
          <p:cNvGraphicFramePr>
            <a:graphicFrameLocks noGrp="1"/>
          </p:cNvGraphicFramePr>
          <p:nvPr/>
        </p:nvGraphicFramePr>
        <p:xfrm>
          <a:off x="4121411" y="3273369"/>
          <a:ext cx="548640" cy="84286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F5181C9E-048A-5743-8EED-9E922A8833BA}"/>
              </a:ext>
            </a:extLst>
          </p:cNvPr>
          <p:cNvGraphicFramePr>
            <a:graphicFrameLocks noGrp="1"/>
          </p:cNvGraphicFramePr>
          <p:nvPr/>
        </p:nvGraphicFramePr>
        <p:xfrm>
          <a:off x="4116805" y="4970484"/>
          <a:ext cx="548640" cy="84286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EB32FF2B-CD0C-F641-8D7D-05493E13F524}"/>
              </a:ext>
            </a:extLst>
          </p:cNvPr>
          <p:cNvSpPr txBox="1"/>
          <p:nvPr/>
        </p:nvSpPr>
        <p:spPr>
          <a:xfrm>
            <a:off x="4144997" y="294655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70BD907-1A32-014C-A9FE-43924FE855A2}"/>
              </a:ext>
            </a:extLst>
          </p:cNvPr>
          <p:cNvSpPr txBox="1"/>
          <p:nvPr/>
        </p:nvSpPr>
        <p:spPr>
          <a:xfrm>
            <a:off x="4144997" y="465361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F16AB5B-B1C2-EF42-9CC3-B0EA7667FED3}"/>
              </a:ext>
            </a:extLst>
          </p:cNvPr>
          <p:cNvSpPr txBox="1"/>
          <p:nvPr/>
        </p:nvSpPr>
        <p:spPr>
          <a:xfrm>
            <a:off x="4767167" y="4010616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ijoin</a:t>
            </a:r>
            <a:r>
              <a:rPr lang="en-US" b="1" dirty="0"/>
              <a:t>(T1.G,T2.G)</a:t>
            </a: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34DA4AD2-4F69-AB4A-BD05-86FE287F3D51}"/>
              </a:ext>
            </a:extLst>
          </p:cNvPr>
          <p:cNvSpPr/>
          <p:nvPr/>
        </p:nvSpPr>
        <p:spPr>
          <a:xfrm>
            <a:off x="5042491" y="4374643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5D3B38BC-C403-F34F-812E-6102A74009DA}"/>
              </a:ext>
            </a:extLst>
          </p:cNvPr>
          <p:cNvGraphicFramePr>
            <a:graphicFrameLocks noGrp="1"/>
          </p:cNvGraphicFramePr>
          <p:nvPr/>
        </p:nvGraphicFramePr>
        <p:xfrm>
          <a:off x="6491848" y="4095295"/>
          <a:ext cx="1828800" cy="822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45203945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87816056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736731D9-3311-914A-81B3-070287C4409E}"/>
              </a:ext>
            </a:extLst>
          </p:cNvPr>
          <p:cNvSpPr txBox="1"/>
          <p:nvPr/>
        </p:nvSpPr>
        <p:spPr>
          <a:xfrm>
            <a:off x="8568898" y="4053841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select(G1, X, Y)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47A8557F-65DA-DD4F-9EDF-643F5FD40D6C}"/>
              </a:ext>
            </a:extLst>
          </p:cNvPr>
          <p:cNvSpPr/>
          <p:nvPr/>
        </p:nvSpPr>
        <p:spPr>
          <a:xfrm>
            <a:off x="8623347" y="4439854"/>
            <a:ext cx="1424662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37E36F59-A8F4-A845-9B83-1E5FD6FF2734}"/>
              </a:ext>
            </a:extLst>
          </p:cNvPr>
          <p:cNvGraphicFramePr>
            <a:graphicFrameLocks noGrp="1"/>
          </p:cNvGraphicFramePr>
          <p:nvPr/>
        </p:nvGraphicFramePr>
        <p:xfrm>
          <a:off x="10252001" y="4095295"/>
          <a:ext cx="1371600" cy="8229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87816056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48C3A7E-34D3-2943-9DF3-500324190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“Solving” the Table</a:t>
            </a:r>
          </a:p>
        </p:txBody>
      </p:sp>
    </p:spTree>
    <p:extLst>
      <p:ext uri="{BB962C8B-B14F-4D97-AF65-F5344CB8AC3E}">
        <p14:creationId xmlns:p14="http://schemas.microsoft.com/office/powerpoint/2010/main" val="443576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7" grpId="0"/>
      <p:bldP spid="18" grpId="0" animBg="1"/>
      <p:bldP spid="19" grpId="0"/>
      <p:bldP spid="20" grpId="0" animBg="1"/>
      <p:bldP spid="22" grpId="0"/>
      <p:bldP spid="24" grpId="0"/>
      <p:bldP spid="25" grpId="0"/>
      <p:bldP spid="26" grpId="0" animBg="1"/>
      <p:bldP spid="27" grpId="0"/>
      <p:bldP spid="28" grpId="0" animBg="1"/>
      <p:bldP spid="31" grpId="0"/>
      <p:bldP spid="32" grpId="0"/>
      <p:bldP spid="33" grpId="0"/>
      <p:bldP spid="34" grpId="0" animBg="1"/>
      <p:bldP spid="36" grpId="0"/>
      <p:bldP spid="3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3385594-4D3A-0B4D-9B62-2AC1F19B0B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116350"/>
              </p:ext>
            </p:extLst>
          </p:nvPr>
        </p:nvGraphicFramePr>
        <p:xfrm>
          <a:off x="2464012" y="2825567"/>
          <a:ext cx="822960" cy="14213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DA9AB59-2E41-9942-ADD7-862424F8D814}"/>
              </a:ext>
            </a:extLst>
          </p:cNvPr>
          <p:cNvSpPr txBox="1"/>
          <p:nvPr/>
        </p:nvSpPr>
        <p:spPr>
          <a:xfrm>
            <a:off x="3339263" y="3027435"/>
            <a:ext cx="110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stack(X,Y)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7F5D0F6F-2DAE-9343-A441-3CC972ED29A4}"/>
              </a:ext>
            </a:extLst>
          </p:cNvPr>
          <p:cNvSpPr/>
          <p:nvPr/>
        </p:nvSpPr>
        <p:spPr>
          <a:xfrm>
            <a:off x="3434498" y="3396767"/>
            <a:ext cx="917977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2FC4A0-387D-5244-B8CE-36C6675D7721}"/>
              </a:ext>
            </a:extLst>
          </p:cNvPr>
          <p:cNvSpPr txBox="1"/>
          <p:nvPr/>
        </p:nvSpPr>
        <p:spPr>
          <a:xfrm>
            <a:off x="3425101" y="1735720"/>
            <a:ext cx="862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Stack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B3CCA00-C960-464F-93DC-77A8911C59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770368"/>
              </p:ext>
            </p:extLst>
          </p:nvPr>
        </p:nvGraphicFramePr>
        <p:xfrm>
          <a:off x="4499349" y="2257019"/>
          <a:ext cx="822960" cy="255846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V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4027684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5770010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220934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5328221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2E0A791-CB34-DA4D-94AC-1A5355A7B10B}"/>
              </a:ext>
            </a:extLst>
          </p:cNvPr>
          <p:cNvSpPr txBox="1"/>
          <p:nvPr/>
        </p:nvSpPr>
        <p:spPr>
          <a:xfrm>
            <a:off x="8005800" y="1735719"/>
            <a:ext cx="1202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Unstack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9A44002-58D5-E840-B138-4B65FDA6C1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341792"/>
              </p:ext>
            </p:extLst>
          </p:nvPr>
        </p:nvGraphicFramePr>
        <p:xfrm>
          <a:off x="7057880" y="2257019"/>
          <a:ext cx="822960" cy="255846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V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4027684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15770010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220934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5328221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C51B3F3-5783-7A42-AE2C-F83ACCB203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054735"/>
              </p:ext>
            </p:extLst>
          </p:nvPr>
        </p:nvGraphicFramePr>
        <p:xfrm>
          <a:off x="9342365" y="2825567"/>
          <a:ext cx="822960" cy="14213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519977787"/>
                    </a:ext>
                  </a:extLst>
                </a:gridCol>
              </a:tblGrid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A8A4661-3EBA-E245-B720-3604B11E6662}"/>
              </a:ext>
            </a:extLst>
          </p:cNvPr>
          <p:cNvSpPr txBox="1"/>
          <p:nvPr/>
        </p:nvSpPr>
        <p:spPr>
          <a:xfrm>
            <a:off x="7937380" y="3027434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unstack(L,V)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730A027C-5591-5344-8584-CE6D892B742D}"/>
              </a:ext>
            </a:extLst>
          </p:cNvPr>
          <p:cNvSpPr/>
          <p:nvPr/>
        </p:nvSpPr>
        <p:spPr>
          <a:xfrm>
            <a:off x="8152614" y="3396766"/>
            <a:ext cx="917977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06A64-9697-DC47-AC72-94003AA128CF}"/>
              </a:ext>
            </a:extLst>
          </p:cNvPr>
          <p:cNvSpPr txBox="1"/>
          <p:nvPr/>
        </p:nvSpPr>
        <p:spPr>
          <a:xfrm>
            <a:off x="505316" y="581558"/>
            <a:ext cx="5416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Actions That Reshape Tables</a:t>
            </a:r>
          </a:p>
        </p:txBody>
      </p:sp>
    </p:spTree>
    <p:extLst>
      <p:ext uri="{BB962C8B-B14F-4D97-AF65-F5344CB8AC3E}">
        <p14:creationId xmlns:p14="http://schemas.microsoft.com/office/powerpoint/2010/main" val="75062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/>
      <p:bldP spid="7" grpId="0"/>
      <p:bldP spid="10" grpId="0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CA439EE8-DD6F-DE40-91B8-AE7C9FCF55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8824351"/>
              </p:ext>
            </p:extLst>
          </p:nvPr>
        </p:nvGraphicFramePr>
        <p:xfrm>
          <a:off x="5951082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BD501223-C488-B041-8237-41CB7A2898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539102"/>
              </p:ext>
            </p:extLst>
          </p:nvPr>
        </p:nvGraphicFramePr>
        <p:xfrm>
          <a:off x="7205276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73" name="Right Arrow 72">
            <a:extLst>
              <a:ext uri="{FF2B5EF4-FFF2-40B4-BE49-F238E27FC236}">
                <a16:creationId xmlns:a16="http://schemas.microsoft.com/office/drawing/2014/main" id="{4C1772B8-6D10-7B44-8A31-63D7D2879F2C}"/>
              </a:ext>
            </a:extLst>
          </p:cNvPr>
          <p:cNvSpPr/>
          <p:nvPr/>
        </p:nvSpPr>
        <p:spPr>
          <a:xfrm>
            <a:off x="8559309" y="119103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49068C1-E48A-E84A-A015-641323285661}"/>
              </a:ext>
            </a:extLst>
          </p:cNvPr>
          <p:cNvSpPr txBox="1"/>
          <p:nvPr/>
        </p:nvSpPr>
        <p:spPr>
          <a:xfrm>
            <a:off x="8529753" y="111018"/>
            <a:ext cx="59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Task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7F147E4-E497-1945-B968-42007255601F}"/>
              </a:ext>
            </a:extLst>
          </p:cNvPr>
          <p:cNvSpPr/>
          <p:nvPr/>
        </p:nvSpPr>
        <p:spPr>
          <a:xfrm>
            <a:off x="5659120" y="111018"/>
            <a:ext cx="6435029" cy="25509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5EE2027-897C-8D4F-B375-D3A36CF377A4}"/>
              </a:ext>
            </a:extLst>
          </p:cNvPr>
          <p:cNvSpPr txBox="1"/>
          <p:nvPr/>
        </p:nvSpPr>
        <p:spPr>
          <a:xfrm>
            <a:off x="8544547" y="87212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????</a:t>
            </a:r>
          </a:p>
        </p:txBody>
      </p:sp>
      <p:sp>
        <p:nvSpPr>
          <p:cNvPr id="79" name="Title 1">
            <a:extLst>
              <a:ext uri="{FF2B5EF4-FFF2-40B4-BE49-F238E27FC236}">
                <a16:creationId xmlns:a16="http://schemas.microsoft.com/office/drawing/2014/main" id="{316D24A6-A263-3145-9573-35E1C787788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“Solving” the Table</a:t>
            </a:r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CA081FC-2ACA-1840-BC20-74432D3A28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900200"/>
              </p:ext>
            </p:extLst>
          </p:nvPr>
        </p:nvGraphicFramePr>
        <p:xfrm>
          <a:off x="9351310" y="235961"/>
          <a:ext cx="2610002" cy="222814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46266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714056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387091452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85689698"/>
                    </a:ext>
                  </a:extLst>
                </a:gridCol>
              </a:tblGrid>
              <a:tr h="307903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Week1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Week2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06303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57103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2396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7045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1603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1665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CA439EE8-DD6F-DE40-91B8-AE7C9FCF5531}"/>
              </a:ext>
            </a:extLst>
          </p:cNvPr>
          <p:cNvGraphicFramePr>
            <a:graphicFrameLocks noGrp="1"/>
          </p:cNvGraphicFramePr>
          <p:nvPr/>
        </p:nvGraphicFramePr>
        <p:xfrm>
          <a:off x="5951082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BD501223-C488-B041-8237-41CB7A289820}"/>
              </a:ext>
            </a:extLst>
          </p:cNvPr>
          <p:cNvGraphicFramePr>
            <a:graphicFrameLocks noGrp="1"/>
          </p:cNvGraphicFramePr>
          <p:nvPr/>
        </p:nvGraphicFramePr>
        <p:xfrm>
          <a:off x="7205276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73" name="Right Arrow 72">
            <a:extLst>
              <a:ext uri="{FF2B5EF4-FFF2-40B4-BE49-F238E27FC236}">
                <a16:creationId xmlns:a16="http://schemas.microsoft.com/office/drawing/2014/main" id="{4C1772B8-6D10-7B44-8A31-63D7D2879F2C}"/>
              </a:ext>
            </a:extLst>
          </p:cNvPr>
          <p:cNvSpPr/>
          <p:nvPr/>
        </p:nvSpPr>
        <p:spPr>
          <a:xfrm>
            <a:off x="8559309" y="119103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49068C1-E48A-E84A-A015-641323285661}"/>
              </a:ext>
            </a:extLst>
          </p:cNvPr>
          <p:cNvSpPr txBox="1"/>
          <p:nvPr/>
        </p:nvSpPr>
        <p:spPr>
          <a:xfrm>
            <a:off x="8529753" y="111018"/>
            <a:ext cx="59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Task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7F147E4-E497-1945-B968-42007255601F}"/>
              </a:ext>
            </a:extLst>
          </p:cNvPr>
          <p:cNvSpPr/>
          <p:nvPr/>
        </p:nvSpPr>
        <p:spPr>
          <a:xfrm>
            <a:off x="5659120" y="111018"/>
            <a:ext cx="6435029" cy="25509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5EE2027-897C-8D4F-B375-D3A36CF377A4}"/>
              </a:ext>
            </a:extLst>
          </p:cNvPr>
          <p:cNvSpPr txBox="1"/>
          <p:nvPr/>
        </p:nvSpPr>
        <p:spPr>
          <a:xfrm>
            <a:off x="8544547" y="87212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????</a:t>
            </a:r>
          </a:p>
        </p:txBody>
      </p:sp>
      <p:sp>
        <p:nvSpPr>
          <p:cNvPr id="79" name="Title 1">
            <a:extLst>
              <a:ext uri="{FF2B5EF4-FFF2-40B4-BE49-F238E27FC236}">
                <a16:creationId xmlns:a16="http://schemas.microsoft.com/office/drawing/2014/main" id="{316D24A6-A263-3145-9573-35E1C787788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Solution 1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CA081FC-2ACA-1840-BC20-74432D3A28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256673"/>
              </p:ext>
            </p:extLst>
          </p:nvPr>
        </p:nvGraphicFramePr>
        <p:xfrm>
          <a:off x="9351310" y="235961"/>
          <a:ext cx="2259514" cy="222814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59481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61816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554126">
                  <a:extLst>
                    <a:ext uri="{9D8B030D-6E8A-4147-A177-3AD203B41FA5}">
                      <a16:colId xmlns:a16="http://schemas.microsoft.com/office/drawing/2014/main" val="3870914524"/>
                    </a:ext>
                  </a:extLst>
                </a:gridCol>
                <a:gridCol w="527739">
                  <a:extLst>
                    <a:ext uri="{9D8B030D-6E8A-4147-A177-3AD203B41FA5}">
                      <a16:colId xmlns:a16="http://schemas.microsoft.com/office/drawing/2014/main" val="3385689698"/>
                    </a:ext>
                  </a:extLst>
                </a:gridCol>
              </a:tblGrid>
              <a:tr h="307903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Tot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06303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57103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2396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7045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1603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3FDAAE6-CDA8-B548-A03E-2573D672EC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0729016"/>
              </p:ext>
            </p:extLst>
          </p:nvPr>
        </p:nvGraphicFramePr>
        <p:xfrm>
          <a:off x="306277" y="2069537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ED6718F-A5AC-9143-A7B3-08E92CD75F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213979"/>
              </p:ext>
            </p:extLst>
          </p:nvPr>
        </p:nvGraphicFramePr>
        <p:xfrm>
          <a:off x="306277" y="4511419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13" name="Right Arrow 12">
            <a:extLst>
              <a:ext uri="{FF2B5EF4-FFF2-40B4-BE49-F238E27FC236}">
                <a16:creationId xmlns:a16="http://schemas.microsoft.com/office/drawing/2014/main" id="{3A06C316-EAA1-124E-A7F5-67CD47F00A1F}"/>
              </a:ext>
            </a:extLst>
          </p:cNvPr>
          <p:cNvSpPr/>
          <p:nvPr/>
        </p:nvSpPr>
        <p:spPr>
          <a:xfrm>
            <a:off x="1662637" y="3173602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B7F589-6430-E44C-AF54-889496467D33}"/>
              </a:ext>
            </a:extLst>
          </p:cNvPr>
          <p:cNvSpPr txBox="1"/>
          <p:nvPr/>
        </p:nvSpPr>
        <p:spPr>
          <a:xfrm>
            <a:off x="1405612" y="2448873"/>
            <a:ext cx="128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Rename</a:t>
            </a:r>
          </a:p>
          <a:p>
            <a:r>
              <a:rPr lang="en-US" b="1" dirty="0"/>
              <a:t>(</a:t>
            </a:r>
            <a:r>
              <a:rPr lang="en-US" b="1" dirty="0" err="1"/>
              <a:t>cnt</a:t>
            </a:r>
            <a:r>
              <a:rPr lang="en-US" b="1" dirty="0"/>
              <a:t> </a:t>
            </a:r>
            <a:r>
              <a:rPr lang="en-US" b="1" dirty="0">
                <a:sym typeface="Wingdings" pitchFamily="2" charset="2"/>
              </a:rPr>
              <a:t> W1)</a:t>
            </a:r>
            <a:endParaRPr lang="en-US" b="1" dirty="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C5C27CB7-730D-0E4B-82A4-229787909D4A}"/>
              </a:ext>
            </a:extLst>
          </p:cNvPr>
          <p:cNvSpPr/>
          <p:nvPr/>
        </p:nvSpPr>
        <p:spPr>
          <a:xfrm>
            <a:off x="1583734" y="5588821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F3D730-0BB5-6F4B-B105-CD85B523C0A8}"/>
              </a:ext>
            </a:extLst>
          </p:cNvPr>
          <p:cNvSpPr txBox="1"/>
          <p:nvPr/>
        </p:nvSpPr>
        <p:spPr>
          <a:xfrm>
            <a:off x="1385567" y="4899479"/>
            <a:ext cx="128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Rename</a:t>
            </a:r>
          </a:p>
          <a:p>
            <a:r>
              <a:rPr lang="en-US" b="1" dirty="0"/>
              <a:t>(</a:t>
            </a:r>
            <a:r>
              <a:rPr lang="en-US" b="1" dirty="0" err="1"/>
              <a:t>cnt</a:t>
            </a:r>
            <a:r>
              <a:rPr lang="en-US" b="1" dirty="0"/>
              <a:t> </a:t>
            </a:r>
            <a:r>
              <a:rPr lang="en-US" b="1" dirty="0">
                <a:sym typeface="Wingdings" pitchFamily="2" charset="2"/>
              </a:rPr>
              <a:t> W2)</a:t>
            </a:r>
            <a:endParaRPr lang="en-US" b="1" dirty="0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3E855A9E-B983-5346-AD5D-DF8B22090D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966042"/>
              </p:ext>
            </p:extLst>
          </p:nvPr>
        </p:nvGraphicFramePr>
        <p:xfrm>
          <a:off x="2650938" y="2069537"/>
          <a:ext cx="1265593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79942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685651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D3C96F6-ABDC-EA4F-87F0-15B20628D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6736041"/>
              </p:ext>
            </p:extLst>
          </p:nvPr>
        </p:nvGraphicFramePr>
        <p:xfrm>
          <a:off x="2650937" y="4495989"/>
          <a:ext cx="1265593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29143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73645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20" name="Right Arrow 19">
            <a:extLst>
              <a:ext uri="{FF2B5EF4-FFF2-40B4-BE49-F238E27FC236}">
                <a16:creationId xmlns:a16="http://schemas.microsoft.com/office/drawing/2014/main" id="{D8E3F35B-3567-2543-8A03-CB69ADC9C47D}"/>
              </a:ext>
            </a:extLst>
          </p:cNvPr>
          <p:cNvSpPr/>
          <p:nvPr/>
        </p:nvSpPr>
        <p:spPr>
          <a:xfrm>
            <a:off x="4252456" y="4484750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798AE0-70B2-F54F-BC79-DEDA20885386}"/>
              </a:ext>
            </a:extLst>
          </p:cNvPr>
          <p:cNvSpPr txBox="1"/>
          <p:nvPr/>
        </p:nvSpPr>
        <p:spPr>
          <a:xfrm>
            <a:off x="3976516" y="3664539"/>
            <a:ext cx="1349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Inner Join</a:t>
            </a:r>
          </a:p>
          <a:p>
            <a:r>
              <a:rPr lang="en-US" b="1" dirty="0"/>
              <a:t>(day == day</a:t>
            </a:r>
            <a:r>
              <a:rPr lang="en-US" b="1" dirty="0">
                <a:sym typeface="Wingdings" pitchFamily="2" charset="2"/>
              </a:rPr>
              <a:t>)</a:t>
            </a:r>
            <a:endParaRPr lang="en-US" b="1" dirty="0"/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7693F017-E534-1D47-A787-119A61A6B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121337"/>
              </p:ext>
            </p:extLst>
          </p:nvPr>
        </p:nvGraphicFramePr>
        <p:xfrm>
          <a:off x="5286461" y="3358598"/>
          <a:ext cx="1720741" cy="222814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55916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61423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550595">
                  <a:extLst>
                    <a:ext uri="{9D8B030D-6E8A-4147-A177-3AD203B41FA5}">
                      <a16:colId xmlns:a16="http://schemas.microsoft.com/office/drawing/2014/main" val="3870914524"/>
                    </a:ext>
                  </a:extLst>
                </a:gridCol>
              </a:tblGrid>
              <a:tr h="307903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06303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57103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7045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23" name="Right Arrow 22">
            <a:extLst>
              <a:ext uri="{FF2B5EF4-FFF2-40B4-BE49-F238E27FC236}">
                <a16:creationId xmlns:a16="http://schemas.microsoft.com/office/drawing/2014/main" id="{2A3F79BC-E3FA-8040-A65B-2754E752AC4F}"/>
              </a:ext>
            </a:extLst>
          </p:cNvPr>
          <p:cNvSpPr/>
          <p:nvPr/>
        </p:nvSpPr>
        <p:spPr>
          <a:xfrm>
            <a:off x="7585870" y="4511419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F40387-1D68-A140-835F-0E301DCB0081}"/>
              </a:ext>
            </a:extLst>
          </p:cNvPr>
          <p:cNvSpPr txBox="1"/>
          <p:nvPr/>
        </p:nvSpPr>
        <p:spPr>
          <a:xfrm>
            <a:off x="7105324" y="3687444"/>
            <a:ext cx="1722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mutate</a:t>
            </a:r>
          </a:p>
          <a:p>
            <a:r>
              <a:rPr lang="en-US" b="1" dirty="0"/>
              <a:t>(Tot = W1 + W2</a:t>
            </a:r>
            <a:r>
              <a:rPr lang="en-US" b="1" dirty="0">
                <a:sym typeface="Wingdings" pitchFamily="2" charset="2"/>
              </a:rPr>
              <a:t>)</a:t>
            </a:r>
            <a:endParaRPr lang="en-US" b="1" dirty="0"/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FF6D7E67-427E-7E40-B664-FA5367D4A4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273077"/>
              </p:ext>
            </p:extLst>
          </p:nvPr>
        </p:nvGraphicFramePr>
        <p:xfrm>
          <a:off x="8900071" y="3313305"/>
          <a:ext cx="2174329" cy="222814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3838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94863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533235">
                  <a:extLst>
                    <a:ext uri="{9D8B030D-6E8A-4147-A177-3AD203B41FA5}">
                      <a16:colId xmlns:a16="http://schemas.microsoft.com/office/drawing/2014/main" val="3870914524"/>
                    </a:ext>
                  </a:extLst>
                </a:gridCol>
                <a:gridCol w="507843">
                  <a:extLst>
                    <a:ext uri="{9D8B030D-6E8A-4147-A177-3AD203B41FA5}">
                      <a16:colId xmlns:a16="http://schemas.microsoft.com/office/drawing/2014/main" val="3385689698"/>
                    </a:ext>
                  </a:extLst>
                </a:gridCol>
              </a:tblGrid>
              <a:tr h="307903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06303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57103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2396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7045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1603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562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7" grpId="0"/>
      <p:bldP spid="20" grpId="0" animBg="1"/>
      <p:bldP spid="21" grpId="0"/>
      <p:bldP spid="23" grpId="0" animBg="1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CA439EE8-DD6F-DE40-91B8-AE7C9FCF55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554055"/>
              </p:ext>
            </p:extLst>
          </p:nvPr>
        </p:nvGraphicFramePr>
        <p:xfrm>
          <a:off x="6530202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BD501223-C488-B041-8237-41CB7A2898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29507"/>
              </p:ext>
            </p:extLst>
          </p:nvPr>
        </p:nvGraphicFramePr>
        <p:xfrm>
          <a:off x="7733596" y="240276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73" name="Right Arrow 72">
            <a:extLst>
              <a:ext uri="{FF2B5EF4-FFF2-40B4-BE49-F238E27FC236}">
                <a16:creationId xmlns:a16="http://schemas.microsoft.com/office/drawing/2014/main" id="{4C1772B8-6D10-7B44-8A31-63D7D2879F2C}"/>
              </a:ext>
            </a:extLst>
          </p:cNvPr>
          <p:cNvSpPr/>
          <p:nvPr/>
        </p:nvSpPr>
        <p:spPr>
          <a:xfrm>
            <a:off x="8945389" y="119103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49068C1-E48A-E84A-A015-641323285661}"/>
              </a:ext>
            </a:extLst>
          </p:cNvPr>
          <p:cNvSpPr txBox="1"/>
          <p:nvPr/>
        </p:nvSpPr>
        <p:spPr>
          <a:xfrm>
            <a:off x="8915833" y="111018"/>
            <a:ext cx="59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Task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7F147E4-E497-1945-B968-42007255601F}"/>
              </a:ext>
            </a:extLst>
          </p:cNvPr>
          <p:cNvSpPr/>
          <p:nvPr/>
        </p:nvSpPr>
        <p:spPr>
          <a:xfrm>
            <a:off x="6350000" y="111018"/>
            <a:ext cx="5744149" cy="25509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5EE2027-897C-8D4F-B375-D3A36CF377A4}"/>
              </a:ext>
            </a:extLst>
          </p:cNvPr>
          <p:cNvSpPr txBox="1"/>
          <p:nvPr/>
        </p:nvSpPr>
        <p:spPr>
          <a:xfrm>
            <a:off x="8930627" y="87212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????</a:t>
            </a:r>
          </a:p>
        </p:txBody>
      </p:sp>
      <p:sp>
        <p:nvSpPr>
          <p:cNvPr id="79" name="Title 1">
            <a:extLst>
              <a:ext uri="{FF2B5EF4-FFF2-40B4-BE49-F238E27FC236}">
                <a16:creationId xmlns:a16="http://schemas.microsoft.com/office/drawing/2014/main" id="{316D24A6-A263-3145-9573-35E1C787788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Solution 2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CA081FC-2ACA-1840-BC20-74432D3A28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344754"/>
              </p:ext>
            </p:extLst>
          </p:nvPr>
        </p:nvGraphicFramePr>
        <p:xfrm>
          <a:off x="9737390" y="235961"/>
          <a:ext cx="2259514" cy="222814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59481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61816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554126">
                  <a:extLst>
                    <a:ext uri="{9D8B030D-6E8A-4147-A177-3AD203B41FA5}">
                      <a16:colId xmlns:a16="http://schemas.microsoft.com/office/drawing/2014/main" val="3870914524"/>
                    </a:ext>
                  </a:extLst>
                </a:gridCol>
                <a:gridCol w="527739">
                  <a:extLst>
                    <a:ext uri="{9D8B030D-6E8A-4147-A177-3AD203B41FA5}">
                      <a16:colId xmlns:a16="http://schemas.microsoft.com/office/drawing/2014/main" val="3385689698"/>
                    </a:ext>
                  </a:extLst>
                </a:gridCol>
              </a:tblGrid>
              <a:tr h="307903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Tot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06303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57103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2396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7045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1603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3FDAAE6-CDA8-B548-A03E-2573D672EC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9845334"/>
              </p:ext>
            </p:extLst>
          </p:nvPr>
        </p:nvGraphicFramePr>
        <p:xfrm>
          <a:off x="103077" y="2018737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ED6718F-A5AC-9143-A7B3-08E92CD75F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669661"/>
              </p:ext>
            </p:extLst>
          </p:nvPr>
        </p:nvGraphicFramePr>
        <p:xfrm>
          <a:off x="103077" y="4460619"/>
          <a:ext cx="106384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374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00098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13" name="Right Arrow 12">
            <a:extLst>
              <a:ext uri="{FF2B5EF4-FFF2-40B4-BE49-F238E27FC236}">
                <a16:creationId xmlns:a16="http://schemas.microsoft.com/office/drawing/2014/main" id="{3A06C316-EAA1-124E-A7F5-67CD47F00A1F}"/>
              </a:ext>
            </a:extLst>
          </p:cNvPr>
          <p:cNvSpPr/>
          <p:nvPr/>
        </p:nvSpPr>
        <p:spPr>
          <a:xfrm>
            <a:off x="1245505" y="3364414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B7F589-6430-E44C-AF54-889496467D33}"/>
              </a:ext>
            </a:extLst>
          </p:cNvPr>
          <p:cNvSpPr txBox="1"/>
          <p:nvPr/>
        </p:nvSpPr>
        <p:spPr>
          <a:xfrm>
            <a:off x="1202412" y="2398073"/>
            <a:ext cx="8779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mutate</a:t>
            </a:r>
          </a:p>
          <a:p>
            <a:r>
              <a:rPr lang="en-US" b="1" dirty="0"/>
              <a:t>(W </a:t>
            </a:r>
          </a:p>
          <a:p>
            <a:r>
              <a:rPr lang="en-US" b="1" dirty="0">
                <a:sym typeface="Wingdings" pitchFamily="2" charset="2"/>
              </a:rPr>
              <a:t>= W1)</a:t>
            </a:r>
            <a:endParaRPr lang="en-US" b="1" dirty="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C5C27CB7-730D-0E4B-82A4-229787909D4A}"/>
              </a:ext>
            </a:extLst>
          </p:cNvPr>
          <p:cNvSpPr/>
          <p:nvPr/>
        </p:nvSpPr>
        <p:spPr>
          <a:xfrm>
            <a:off x="1269187" y="5742658"/>
            <a:ext cx="707595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F3D730-0BB5-6F4B-B105-CD85B523C0A8}"/>
              </a:ext>
            </a:extLst>
          </p:cNvPr>
          <p:cNvSpPr txBox="1"/>
          <p:nvPr/>
        </p:nvSpPr>
        <p:spPr>
          <a:xfrm>
            <a:off x="1182367" y="4848679"/>
            <a:ext cx="9106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mutate</a:t>
            </a:r>
          </a:p>
          <a:p>
            <a:r>
              <a:rPr lang="en-US" b="1" dirty="0"/>
              <a:t>(W </a:t>
            </a:r>
            <a:r>
              <a:rPr lang="en-US" b="1" dirty="0">
                <a:sym typeface="Wingdings" pitchFamily="2" charset="2"/>
              </a:rPr>
              <a:t>= </a:t>
            </a:r>
          </a:p>
          <a:p>
            <a:r>
              <a:rPr lang="en-US" b="1" dirty="0">
                <a:sym typeface="Wingdings" pitchFamily="2" charset="2"/>
              </a:rPr>
              <a:t>W2)</a:t>
            </a:r>
            <a:endParaRPr lang="en-US" b="1" dirty="0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3E855A9E-B983-5346-AD5D-DF8B22090D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625535"/>
              </p:ext>
            </p:extLst>
          </p:nvPr>
        </p:nvGraphicFramePr>
        <p:xfrm>
          <a:off x="2070074" y="1995832"/>
          <a:ext cx="1442976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00406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446871">
                  <a:extLst>
                    <a:ext uri="{9D8B030D-6E8A-4147-A177-3AD203B41FA5}">
                      <a16:colId xmlns:a16="http://schemas.microsoft.com/office/drawing/2014/main" val="3475666918"/>
                    </a:ext>
                  </a:extLst>
                </a:gridCol>
                <a:gridCol w="495699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D3C96F6-ABDC-EA4F-87F0-15B20628D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3347058"/>
              </p:ext>
            </p:extLst>
          </p:nvPr>
        </p:nvGraphicFramePr>
        <p:xfrm>
          <a:off x="2086178" y="4445189"/>
          <a:ext cx="1420001" cy="22642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00605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411794">
                  <a:extLst>
                    <a:ext uri="{9D8B030D-6E8A-4147-A177-3AD203B41FA5}">
                      <a16:colId xmlns:a16="http://schemas.microsoft.com/office/drawing/2014/main" val="3849253319"/>
                    </a:ext>
                  </a:extLst>
                </a:gridCol>
                <a:gridCol w="507602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20" name="Right Arrow 19">
            <a:extLst>
              <a:ext uri="{FF2B5EF4-FFF2-40B4-BE49-F238E27FC236}">
                <a16:creationId xmlns:a16="http://schemas.microsoft.com/office/drawing/2014/main" id="{D8E3F35B-3567-2543-8A03-CB69ADC9C47D}"/>
              </a:ext>
            </a:extLst>
          </p:cNvPr>
          <p:cNvSpPr/>
          <p:nvPr/>
        </p:nvSpPr>
        <p:spPr>
          <a:xfrm>
            <a:off x="3586302" y="4193422"/>
            <a:ext cx="57288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798AE0-70B2-F54F-BC79-DEDA20885386}"/>
              </a:ext>
            </a:extLst>
          </p:cNvPr>
          <p:cNvSpPr txBox="1"/>
          <p:nvPr/>
        </p:nvSpPr>
        <p:spPr>
          <a:xfrm>
            <a:off x="3515358" y="3521492"/>
            <a:ext cx="7617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Union</a:t>
            </a:r>
          </a:p>
          <a:p>
            <a:r>
              <a:rPr lang="en-US" b="1" dirty="0"/>
              <a:t>All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7693F017-E534-1D47-A787-119A61A6B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152761"/>
              </p:ext>
            </p:extLst>
          </p:nvPr>
        </p:nvGraphicFramePr>
        <p:xfrm>
          <a:off x="6649933" y="3219703"/>
          <a:ext cx="1623792" cy="222814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24595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79623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519574">
                  <a:extLst>
                    <a:ext uri="{9D8B030D-6E8A-4147-A177-3AD203B41FA5}">
                      <a16:colId xmlns:a16="http://schemas.microsoft.com/office/drawing/2014/main" val="3870914524"/>
                    </a:ext>
                  </a:extLst>
                </a:gridCol>
              </a:tblGrid>
              <a:tr h="307903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06303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57103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7045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sp>
        <p:nvSpPr>
          <p:cNvPr id="23" name="Right Arrow 22">
            <a:extLst>
              <a:ext uri="{FF2B5EF4-FFF2-40B4-BE49-F238E27FC236}">
                <a16:creationId xmlns:a16="http://schemas.microsoft.com/office/drawing/2014/main" id="{2A3F79BC-E3FA-8040-A65B-2754E752AC4F}"/>
              </a:ext>
            </a:extLst>
          </p:cNvPr>
          <p:cNvSpPr/>
          <p:nvPr/>
        </p:nvSpPr>
        <p:spPr>
          <a:xfrm>
            <a:off x="5847291" y="4193422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F40387-1D68-A140-835F-0E301DCB0081}"/>
              </a:ext>
            </a:extLst>
          </p:cNvPr>
          <p:cNvSpPr txBox="1"/>
          <p:nvPr/>
        </p:nvSpPr>
        <p:spPr>
          <a:xfrm>
            <a:off x="5763356" y="3790513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unstack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FF6D7E67-427E-7E40-B664-FA5367D4A4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396931"/>
              </p:ext>
            </p:extLst>
          </p:nvPr>
        </p:nvGraphicFramePr>
        <p:xfrm>
          <a:off x="9919820" y="3219702"/>
          <a:ext cx="2174329" cy="222814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38388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594863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533235">
                  <a:extLst>
                    <a:ext uri="{9D8B030D-6E8A-4147-A177-3AD203B41FA5}">
                      <a16:colId xmlns:a16="http://schemas.microsoft.com/office/drawing/2014/main" val="3870914524"/>
                    </a:ext>
                  </a:extLst>
                </a:gridCol>
                <a:gridCol w="507843">
                  <a:extLst>
                    <a:ext uri="{9D8B030D-6E8A-4147-A177-3AD203B41FA5}">
                      <a16:colId xmlns:a16="http://schemas.microsoft.com/office/drawing/2014/main" val="3385689698"/>
                    </a:ext>
                  </a:extLst>
                </a:gridCol>
              </a:tblGrid>
              <a:tr h="307903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06303">
                <a:tc>
                  <a:txBody>
                    <a:bodyPr/>
                    <a:lstStyle/>
                    <a:p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2230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3425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57103">
                <a:tc>
                  <a:txBody>
                    <a:bodyPr/>
                    <a:lstStyle/>
                    <a:p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3595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46943">
                <a:tc>
                  <a:txBody>
                    <a:bodyPr/>
                    <a:lstStyle/>
                    <a:p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3189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36783">
                <a:tc>
                  <a:txBody>
                    <a:bodyPr/>
                    <a:lstStyle/>
                    <a:p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2396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70454">
                <a:tc>
                  <a:txBody>
                    <a:bodyPr/>
                    <a:lstStyle/>
                    <a:p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1603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91E66849-1AAC-294D-9E33-4E21F9B7E7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1933442"/>
              </p:ext>
            </p:extLst>
          </p:nvPr>
        </p:nvGraphicFramePr>
        <p:xfrm>
          <a:off x="4233680" y="2225342"/>
          <a:ext cx="1548177" cy="425415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6533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401121">
                  <a:extLst>
                    <a:ext uri="{9D8B030D-6E8A-4147-A177-3AD203B41FA5}">
                      <a16:colId xmlns:a16="http://schemas.microsoft.com/office/drawing/2014/main" val="3475666918"/>
                    </a:ext>
                  </a:extLst>
                </a:gridCol>
                <a:gridCol w="580523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day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W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err="1"/>
                        <a:t>cnt</a:t>
                      </a:r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1376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1850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1336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1482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1827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44427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1309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513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820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1897650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Mon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854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90123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Tue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1575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49164165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Wed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2226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011112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Thu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2113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27915784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Fri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1362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7514453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1087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8064917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Sun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783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6117259"/>
                  </a:ext>
                </a:extLst>
              </a:tr>
            </a:tbl>
          </a:graphicData>
        </a:graphic>
      </p:graphicFrame>
      <p:sp>
        <p:nvSpPr>
          <p:cNvPr id="27" name="Right Arrow 26">
            <a:extLst>
              <a:ext uri="{FF2B5EF4-FFF2-40B4-BE49-F238E27FC236}">
                <a16:creationId xmlns:a16="http://schemas.microsoft.com/office/drawing/2014/main" id="{9938289E-EAB8-1D46-A56D-44D067E1C637}"/>
              </a:ext>
            </a:extLst>
          </p:cNvPr>
          <p:cNvSpPr/>
          <p:nvPr/>
        </p:nvSpPr>
        <p:spPr>
          <a:xfrm>
            <a:off x="8731134" y="4193422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AC3AF4-C967-3A48-9ADC-454DF20ACF55}"/>
              </a:ext>
            </a:extLst>
          </p:cNvPr>
          <p:cNvSpPr txBox="1"/>
          <p:nvPr/>
        </p:nvSpPr>
        <p:spPr>
          <a:xfrm>
            <a:off x="8235351" y="3564839"/>
            <a:ext cx="1722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mutate</a:t>
            </a:r>
          </a:p>
          <a:p>
            <a:r>
              <a:rPr lang="en-US" b="1" dirty="0"/>
              <a:t>(Tot = W1 + W2</a:t>
            </a:r>
            <a:r>
              <a:rPr lang="en-US" b="1" dirty="0">
                <a:sym typeface="Wingdings" pitchFamily="2" charset="2"/>
              </a:rPr>
              <a:t>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7062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7" grpId="0"/>
      <p:bldP spid="20" grpId="0" animBg="1"/>
      <p:bldP spid="21" grpId="0"/>
      <p:bldP spid="23" grpId="0" animBg="1"/>
      <p:bldP spid="24" grpId="0"/>
      <p:bldP spid="27" grpId="0" animBg="1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0F0EE-B025-0F4E-98FD-6F6495555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solve a Rubik's cube?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F1430-A5D6-4041-81B2-7A3E574AA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the individual actions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the effect of a combination of actions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a sequence of actions to get the desired result</a:t>
            </a:r>
          </a:p>
          <a:p>
            <a:pPr lvl="1"/>
            <a:r>
              <a:rPr lang="en-US" i="1" dirty="0"/>
              <a:t>Solving</a:t>
            </a:r>
            <a:r>
              <a:rPr lang="en-US" dirty="0"/>
              <a:t> the cube</a:t>
            </a:r>
          </a:p>
        </p:txBody>
      </p:sp>
    </p:spTree>
    <p:extLst>
      <p:ext uri="{BB962C8B-B14F-4D97-AF65-F5344CB8AC3E}">
        <p14:creationId xmlns:p14="http://schemas.microsoft.com/office/powerpoint/2010/main" val="3627739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B3B7B-1DDC-9E49-9FAF-361380150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Rubik's Cube </a:t>
            </a:r>
            <a:br>
              <a:rPr lang="en-US" dirty="0"/>
            </a:br>
            <a:r>
              <a:rPr lang="en-US" sz="3200" dirty="0"/>
              <a:t>Understanding the individual actions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C5AC0B-E47F-C44C-B163-14E4B4BDB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7497" y="1825625"/>
            <a:ext cx="5497006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A9B1C2-F0CC-D44D-8568-113D85C3EFFB}"/>
              </a:ext>
            </a:extLst>
          </p:cNvPr>
          <p:cNvSpPr/>
          <p:nvPr/>
        </p:nvSpPr>
        <p:spPr>
          <a:xfrm>
            <a:off x="180109" y="6311900"/>
            <a:ext cx="118317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Source</a:t>
            </a:r>
            <a:r>
              <a:rPr lang="en-US" sz="1400" dirty="0"/>
              <a:t>: Google's Rubik's cube doodle </a:t>
            </a:r>
            <a:r>
              <a:rPr lang="en-US" sz="1400" dirty="0">
                <a:hlinkClick r:id="rId3"/>
              </a:rPr>
              <a:t>https://</a:t>
            </a:r>
            <a:r>
              <a:rPr lang="en-US" sz="1400" dirty="0" err="1">
                <a:hlinkClick r:id="rId3"/>
              </a:rPr>
              <a:t>www.google.com</a:t>
            </a:r>
            <a:r>
              <a:rPr lang="en-US" sz="1400" dirty="0">
                <a:hlinkClick r:id="rId3"/>
              </a:rPr>
              <a:t>/doodles/</a:t>
            </a:r>
            <a:r>
              <a:rPr lang="en-US" sz="1400" dirty="0" err="1">
                <a:hlinkClick r:id="rId3"/>
              </a:rPr>
              <a:t>rubiks-cube?doodle</a:t>
            </a:r>
            <a:r>
              <a:rPr lang="en-US" sz="1400" dirty="0">
                <a:hlinkClick r:id="rId3"/>
              </a:rPr>
              <a:t>=12798923&amp;domain_name=</a:t>
            </a:r>
            <a:r>
              <a:rPr lang="en-US" sz="1400" dirty="0" err="1">
                <a:hlinkClick r:id="rId3"/>
              </a:rPr>
              <a:t>google.com&amp;hl</a:t>
            </a:r>
            <a:r>
              <a:rPr lang="en-US" sz="1400" dirty="0">
                <a:hlinkClick r:id="rId3"/>
              </a:rPr>
              <a:t>=</a:t>
            </a:r>
            <a:r>
              <a:rPr lang="en-US" sz="1400" dirty="0" err="1">
                <a:hlinkClick r:id="rId3"/>
              </a:rPr>
              <a:t>en</a:t>
            </a:r>
            <a:r>
              <a:rPr lang="en-US" sz="1400" dirty="0">
                <a:hlinkClick r:id="rId3"/>
              </a:rPr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69530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09C4E-0184-0144-9674-BB273DBC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Rubik's Cube</a:t>
            </a:r>
            <a:br>
              <a:rPr lang="en-US" dirty="0"/>
            </a:br>
            <a:r>
              <a:rPr lang="en-US" sz="3200" dirty="0"/>
              <a:t>Understanding the combination of actions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37EBB6-2D11-914A-A27F-F3444279A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6600" y="2159794"/>
            <a:ext cx="8178800" cy="3683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4B562E-AA1D-6648-ADD4-D1DC68FD2FFA}"/>
              </a:ext>
            </a:extLst>
          </p:cNvPr>
          <p:cNvSpPr/>
          <p:nvPr/>
        </p:nvSpPr>
        <p:spPr>
          <a:xfrm>
            <a:off x="80158" y="6423055"/>
            <a:ext cx="1127364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Image source: </a:t>
            </a:r>
            <a:r>
              <a:rPr lang="en-US" sz="1400" dirty="0">
                <a:hlinkClick r:id="rId3"/>
              </a:rPr>
              <a:t>https://</a:t>
            </a:r>
            <a:r>
              <a:rPr lang="en-US" sz="1400" dirty="0" err="1">
                <a:hlinkClick r:id="rId3"/>
              </a:rPr>
              <a:t>solvingarubikscube.wordpress.com</a:t>
            </a:r>
            <a:r>
              <a:rPr lang="en-US" sz="1400" dirty="0">
                <a:hlinkClick r:id="rId3"/>
              </a:rPr>
              <a:t>/white-cross/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48927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BFAF3-2BB8-754E-830A-2AD4520D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Rubik's Cube</a:t>
            </a:r>
            <a:br>
              <a:rPr lang="en-US" dirty="0"/>
            </a:br>
            <a:r>
              <a:rPr lang="en-US" sz="3200" dirty="0"/>
              <a:t>Solving the cube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752D7F-E7FB-F045-BB0B-0C353F70E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3643" y="1981318"/>
            <a:ext cx="5944714" cy="337445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390273-40FB-D24F-83FF-127C0F0E80EC}"/>
              </a:ext>
            </a:extLst>
          </p:cNvPr>
          <p:cNvSpPr/>
          <p:nvPr/>
        </p:nvSpPr>
        <p:spPr>
          <a:xfrm>
            <a:off x="186047" y="6335923"/>
            <a:ext cx="88035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Image Source (and great video): </a:t>
            </a:r>
            <a:r>
              <a:rPr lang="en-US" sz="1400" dirty="0">
                <a:hlinkClick r:id="rId3"/>
              </a:rPr>
              <a:t>http://</a:t>
            </a:r>
            <a:r>
              <a:rPr lang="en-US" sz="1400" dirty="0" err="1">
                <a:hlinkClick r:id="rId3"/>
              </a:rPr>
              <a:t>www.shixie.org</a:t>
            </a:r>
            <a:r>
              <a:rPr lang="en-US" sz="1400" dirty="0">
                <a:hlinkClick r:id="rId3"/>
              </a:rPr>
              <a:t>/</a:t>
            </a:r>
            <a:r>
              <a:rPr lang="en-US" sz="1400" dirty="0" err="1">
                <a:hlinkClick r:id="rId3"/>
              </a:rPr>
              <a:t>project_grouptheory.html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59132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3F41-BCA6-F944-AF12-B53439268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So ... </a:t>
            </a:r>
            <a:r>
              <a:rPr lang="en-US" sz="4000" dirty="0" err="1"/>
              <a:t>er</a:t>
            </a:r>
            <a:r>
              <a:rPr lang="en-US" sz="4000" dirty="0"/>
              <a:t> ... </a:t>
            </a:r>
            <a:br>
              <a:rPr lang="en-US" sz="4000" dirty="0"/>
            </a:br>
            <a:r>
              <a:rPr lang="en-US" sz="4000" dirty="0"/>
              <a:t>what does this have to do with data science again?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538D-56F7-814B-963A-1B612E10E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When working with structured/tabular data, we must</a:t>
            </a:r>
          </a:p>
          <a:p>
            <a:pPr marL="0" indent="0">
              <a:buNone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Understand the individual actions we can take on tables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Understand the effect of a combination of actions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Find a sequence of actions to get the desired result</a:t>
            </a:r>
          </a:p>
          <a:p>
            <a:pPr lvl="1"/>
            <a:r>
              <a:rPr lang="en-US" sz="3200" i="1" dirty="0"/>
              <a:t>Solving</a:t>
            </a:r>
            <a:r>
              <a:rPr lang="en-US" sz="3200" dirty="0"/>
              <a:t> the table</a:t>
            </a:r>
          </a:p>
        </p:txBody>
      </p:sp>
    </p:spTree>
    <p:extLst>
      <p:ext uri="{BB962C8B-B14F-4D97-AF65-F5344CB8AC3E}">
        <p14:creationId xmlns:p14="http://schemas.microsoft.com/office/powerpoint/2010/main" val="3381669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15DB902-F0B8-5840-A995-3B5031AFFA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646410"/>
              </p:ext>
            </p:extLst>
          </p:nvPr>
        </p:nvGraphicFramePr>
        <p:xfrm>
          <a:off x="1513723" y="1391384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5499302-3D83-934A-B0A5-A550B71F982F}"/>
              </a:ext>
            </a:extLst>
          </p:cNvPr>
          <p:cNvSpPr txBox="1"/>
          <p:nvPr/>
        </p:nvSpPr>
        <p:spPr>
          <a:xfrm>
            <a:off x="2223908" y="1963166"/>
            <a:ext cx="1029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select(D)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D8DE55E-5C43-1B46-9243-5E8A199894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264319"/>
              </p:ext>
            </p:extLst>
          </p:nvPr>
        </p:nvGraphicFramePr>
        <p:xfrm>
          <a:off x="3338675" y="1391384"/>
          <a:ext cx="27079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079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sp>
        <p:nvSpPr>
          <p:cNvPr id="10" name="Right Arrow 9">
            <a:extLst>
              <a:ext uri="{FF2B5EF4-FFF2-40B4-BE49-F238E27FC236}">
                <a16:creationId xmlns:a16="http://schemas.microsoft.com/office/drawing/2014/main" id="{6F507361-2E34-9549-9258-3B51799E7046}"/>
              </a:ext>
            </a:extLst>
          </p:cNvPr>
          <p:cNvSpPr/>
          <p:nvPr/>
        </p:nvSpPr>
        <p:spPr>
          <a:xfrm>
            <a:off x="2278357" y="2349179"/>
            <a:ext cx="917977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E42CBE-746E-304B-9EFD-B7DFF690AC42}"/>
              </a:ext>
            </a:extLst>
          </p:cNvPr>
          <p:cNvSpPr txBox="1"/>
          <p:nvPr/>
        </p:nvSpPr>
        <p:spPr>
          <a:xfrm>
            <a:off x="8334751" y="1885840"/>
            <a:ext cx="1683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filter(G is not a)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C9CFEF2F-C1F2-F549-ACED-A73611F2176E}"/>
              </a:ext>
            </a:extLst>
          </p:cNvPr>
          <p:cNvSpPr/>
          <p:nvPr/>
        </p:nvSpPr>
        <p:spPr>
          <a:xfrm>
            <a:off x="8412318" y="2255172"/>
            <a:ext cx="1606291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E65683-EC24-4B43-8A60-0D27402DC7DA}"/>
              </a:ext>
            </a:extLst>
          </p:cNvPr>
          <p:cNvSpPr txBox="1"/>
          <p:nvPr/>
        </p:nvSpPr>
        <p:spPr>
          <a:xfrm>
            <a:off x="2264086" y="944626"/>
            <a:ext cx="9525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Select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4570FAEE-C1A2-5249-B2C0-B48B1E3EE7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651167"/>
              </p:ext>
            </p:extLst>
          </p:nvPr>
        </p:nvGraphicFramePr>
        <p:xfrm>
          <a:off x="7620411" y="1289036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0CAF3A6A-1FAB-354A-8140-F94E476993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9371687"/>
              </p:ext>
            </p:extLst>
          </p:nvPr>
        </p:nvGraphicFramePr>
        <p:xfrm>
          <a:off x="10189932" y="1580037"/>
          <a:ext cx="548640" cy="16459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EAF2F6B-DE7B-4049-951E-98E6B353CF50}"/>
              </a:ext>
            </a:extLst>
          </p:cNvPr>
          <p:cNvSpPr txBox="1"/>
          <p:nvPr/>
        </p:nvSpPr>
        <p:spPr>
          <a:xfrm>
            <a:off x="8754416" y="850619"/>
            <a:ext cx="844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Filter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5992B6-B67B-FE4E-BAEA-14BA6BA1A211}"/>
              </a:ext>
            </a:extLst>
          </p:cNvPr>
          <p:cNvSpPr txBox="1"/>
          <p:nvPr/>
        </p:nvSpPr>
        <p:spPr>
          <a:xfrm>
            <a:off x="2228063" y="5028850"/>
            <a:ext cx="177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mutate(N = 2*D)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E15AE471-0EA1-A140-9D53-69AAD3C3401F}"/>
              </a:ext>
            </a:extLst>
          </p:cNvPr>
          <p:cNvSpPr/>
          <p:nvPr/>
        </p:nvSpPr>
        <p:spPr>
          <a:xfrm>
            <a:off x="2305630" y="5398182"/>
            <a:ext cx="1606291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F642067E-90E5-7745-83DE-90E77FE135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1280825"/>
              </p:ext>
            </p:extLst>
          </p:nvPr>
        </p:nvGraphicFramePr>
        <p:xfrm>
          <a:off x="1513723" y="4432046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9E35E836-9148-8046-A59A-6DC743DBCFD4}"/>
              </a:ext>
            </a:extLst>
          </p:cNvPr>
          <p:cNvSpPr txBox="1"/>
          <p:nvPr/>
        </p:nvSpPr>
        <p:spPr>
          <a:xfrm>
            <a:off x="2542786" y="3985288"/>
            <a:ext cx="1131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Mutate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E11BFF7E-4094-AE4E-B1A4-4EEA10095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016025"/>
              </p:ext>
            </p:extLst>
          </p:nvPr>
        </p:nvGraphicFramePr>
        <p:xfrm>
          <a:off x="4168894" y="4440386"/>
          <a:ext cx="109728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3453403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9FB46C33-669D-F44E-835D-358436B4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767448"/>
              </p:ext>
            </p:extLst>
          </p:nvPr>
        </p:nvGraphicFramePr>
        <p:xfrm>
          <a:off x="7984125" y="4229801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30005FC8-E9F0-FE42-808C-5B0F3DA4E3C0}"/>
              </a:ext>
            </a:extLst>
          </p:cNvPr>
          <p:cNvSpPr txBox="1"/>
          <p:nvPr/>
        </p:nvSpPr>
        <p:spPr>
          <a:xfrm>
            <a:off x="8694310" y="4801583"/>
            <a:ext cx="110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sort(D, G)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0A4F290C-A748-7745-9B69-450AE104E9EE}"/>
              </a:ext>
            </a:extLst>
          </p:cNvPr>
          <p:cNvSpPr/>
          <p:nvPr/>
        </p:nvSpPr>
        <p:spPr>
          <a:xfrm>
            <a:off x="8783928" y="5187596"/>
            <a:ext cx="917977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2E0164-54F0-DC49-ADD3-8FFA85B9CCBF}"/>
              </a:ext>
            </a:extLst>
          </p:cNvPr>
          <p:cNvSpPr txBox="1"/>
          <p:nvPr/>
        </p:nvSpPr>
        <p:spPr>
          <a:xfrm>
            <a:off x="8886889" y="3768135"/>
            <a:ext cx="712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Sort</a:t>
            </a:r>
          </a:p>
        </p:txBody>
      </p:sp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E1E4D9E9-F561-514A-B989-DBA0AFD22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6454253"/>
              </p:ext>
            </p:extLst>
          </p:nvPr>
        </p:nvGraphicFramePr>
        <p:xfrm>
          <a:off x="9903455" y="4229800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grpSp>
        <p:nvGrpSpPr>
          <p:cNvPr id="47" name="Group 46">
            <a:extLst>
              <a:ext uri="{FF2B5EF4-FFF2-40B4-BE49-F238E27FC236}">
                <a16:creationId xmlns:a16="http://schemas.microsoft.com/office/drawing/2014/main" id="{F76D55E5-DFD9-0048-80B8-7B565508EF68}"/>
              </a:ext>
            </a:extLst>
          </p:cNvPr>
          <p:cNvGrpSpPr/>
          <p:nvPr/>
        </p:nvGrpSpPr>
        <p:grpSpPr>
          <a:xfrm>
            <a:off x="1799314" y="1674044"/>
            <a:ext cx="312782" cy="2017392"/>
            <a:chOff x="538805" y="999865"/>
            <a:chExt cx="312782" cy="2017392"/>
          </a:xfrm>
        </p:grpSpPr>
        <p:sp>
          <p:nvSpPr>
            <p:cNvPr id="40" name="&quot;No&quot; Symbol 39">
              <a:extLst>
                <a:ext uri="{FF2B5EF4-FFF2-40B4-BE49-F238E27FC236}">
                  <a16:creationId xmlns:a16="http://schemas.microsoft.com/office/drawing/2014/main" id="{124B5916-7AB1-7B41-954B-83DFA8A6261C}"/>
                </a:ext>
              </a:extLst>
            </p:cNvPr>
            <p:cNvSpPr/>
            <p:nvPr/>
          </p:nvSpPr>
          <p:spPr>
            <a:xfrm>
              <a:off x="545314" y="999865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&quot;No&quot; Symbol 40">
              <a:extLst>
                <a:ext uri="{FF2B5EF4-FFF2-40B4-BE49-F238E27FC236}">
                  <a16:creationId xmlns:a16="http://schemas.microsoft.com/office/drawing/2014/main" id="{792031F6-40D5-EC41-88B4-99C5329936E5}"/>
                </a:ext>
              </a:extLst>
            </p:cNvPr>
            <p:cNvSpPr/>
            <p:nvPr/>
          </p:nvSpPr>
          <p:spPr>
            <a:xfrm>
              <a:off x="545314" y="1282525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&quot;No&quot; Symbol 41">
              <a:extLst>
                <a:ext uri="{FF2B5EF4-FFF2-40B4-BE49-F238E27FC236}">
                  <a16:creationId xmlns:a16="http://schemas.microsoft.com/office/drawing/2014/main" id="{1DA5FBCC-EDF1-5B47-9CD0-3618335DEDC7}"/>
                </a:ext>
              </a:extLst>
            </p:cNvPr>
            <p:cNvSpPr/>
            <p:nvPr/>
          </p:nvSpPr>
          <p:spPr>
            <a:xfrm>
              <a:off x="538805" y="1571647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&quot;No&quot; Symbol 42">
              <a:extLst>
                <a:ext uri="{FF2B5EF4-FFF2-40B4-BE49-F238E27FC236}">
                  <a16:creationId xmlns:a16="http://schemas.microsoft.com/office/drawing/2014/main" id="{4651F074-C5F4-2F47-8329-BB28F075A4B8}"/>
                </a:ext>
              </a:extLst>
            </p:cNvPr>
            <p:cNvSpPr/>
            <p:nvPr/>
          </p:nvSpPr>
          <p:spPr>
            <a:xfrm>
              <a:off x="538805" y="1854307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&quot;No&quot; Symbol 43">
              <a:extLst>
                <a:ext uri="{FF2B5EF4-FFF2-40B4-BE49-F238E27FC236}">
                  <a16:creationId xmlns:a16="http://schemas.microsoft.com/office/drawing/2014/main" id="{735CCB64-6E1D-4243-9EC4-AF8B31FE9BD0}"/>
                </a:ext>
              </a:extLst>
            </p:cNvPr>
            <p:cNvSpPr/>
            <p:nvPr/>
          </p:nvSpPr>
          <p:spPr>
            <a:xfrm>
              <a:off x="545314" y="2149891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tx1"/>
                </a:solidFill>
              </a:endParaRPr>
            </a:p>
          </p:txBody>
        </p:sp>
        <p:sp>
          <p:nvSpPr>
            <p:cNvPr id="45" name="&quot;No&quot; Symbol 44">
              <a:extLst>
                <a:ext uri="{FF2B5EF4-FFF2-40B4-BE49-F238E27FC236}">
                  <a16:creationId xmlns:a16="http://schemas.microsoft.com/office/drawing/2014/main" id="{837437F7-E9FA-BF42-9EA2-25CDAE00EBF8}"/>
                </a:ext>
              </a:extLst>
            </p:cNvPr>
            <p:cNvSpPr/>
            <p:nvPr/>
          </p:nvSpPr>
          <p:spPr>
            <a:xfrm>
              <a:off x="545314" y="2432551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tx1"/>
                </a:solidFill>
              </a:endParaRPr>
            </a:p>
          </p:txBody>
        </p:sp>
        <p:sp>
          <p:nvSpPr>
            <p:cNvPr id="46" name="&quot;No&quot; Symbol 45">
              <a:extLst>
                <a:ext uri="{FF2B5EF4-FFF2-40B4-BE49-F238E27FC236}">
                  <a16:creationId xmlns:a16="http://schemas.microsoft.com/office/drawing/2014/main" id="{B9BE30B1-794C-B140-AEC9-38024858846D}"/>
                </a:ext>
              </a:extLst>
            </p:cNvPr>
            <p:cNvSpPr/>
            <p:nvPr/>
          </p:nvSpPr>
          <p:spPr>
            <a:xfrm>
              <a:off x="545314" y="2728135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551CAF5-0AA0-AF4A-8710-C1B4B8E2016C}"/>
              </a:ext>
            </a:extLst>
          </p:cNvPr>
          <p:cNvGrpSpPr/>
          <p:nvPr/>
        </p:nvGrpSpPr>
        <p:grpSpPr>
          <a:xfrm>
            <a:off x="7619947" y="1573575"/>
            <a:ext cx="619735" cy="573661"/>
            <a:chOff x="3812413" y="993403"/>
            <a:chExt cx="619735" cy="573661"/>
          </a:xfrm>
        </p:grpSpPr>
        <p:sp>
          <p:nvSpPr>
            <p:cNvPr id="48" name="&quot;No&quot; Symbol 47">
              <a:extLst>
                <a:ext uri="{FF2B5EF4-FFF2-40B4-BE49-F238E27FC236}">
                  <a16:creationId xmlns:a16="http://schemas.microsoft.com/office/drawing/2014/main" id="{093A9808-27C8-B64F-8A5A-938FED11F40E}"/>
                </a:ext>
              </a:extLst>
            </p:cNvPr>
            <p:cNvSpPr/>
            <p:nvPr/>
          </p:nvSpPr>
          <p:spPr>
            <a:xfrm>
              <a:off x="3812413" y="993403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&quot;No&quot; Symbol 48">
              <a:extLst>
                <a:ext uri="{FF2B5EF4-FFF2-40B4-BE49-F238E27FC236}">
                  <a16:creationId xmlns:a16="http://schemas.microsoft.com/office/drawing/2014/main" id="{6FC68599-CFEB-2648-9C28-93F94450A7C5}"/>
                </a:ext>
              </a:extLst>
            </p:cNvPr>
            <p:cNvSpPr/>
            <p:nvPr/>
          </p:nvSpPr>
          <p:spPr>
            <a:xfrm>
              <a:off x="4116406" y="993403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&quot;No&quot; Symbol 49">
              <a:extLst>
                <a:ext uri="{FF2B5EF4-FFF2-40B4-BE49-F238E27FC236}">
                  <a16:creationId xmlns:a16="http://schemas.microsoft.com/office/drawing/2014/main" id="{C6DECE54-406D-9248-BFDD-A733F8FC31D5}"/>
                </a:ext>
              </a:extLst>
            </p:cNvPr>
            <p:cNvSpPr/>
            <p:nvPr/>
          </p:nvSpPr>
          <p:spPr>
            <a:xfrm>
              <a:off x="3821882" y="1277942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&quot;No&quot; Symbol 50">
              <a:extLst>
                <a:ext uri="{FF2B5EF4-FFF2-40B4-BE49-F238E27FC236}">
                  <a16:creationId xmlns:a16="http://schemas.microsoft.com/office/drawing/2014/main" id="{43CC5712-5F98-754D-86B9-EC1E6AA7D194}"/>
                </a:ext>
              </a:extLst>
            </p:cNvPr>
            <p:cNvSpPr/>
            <p:nvPr/>
          </p:nvSpPr>
          <p:spPr>
            <a:xfrm>
              <a:off x="4125875" y="1277942"/>
              <a:ext cx="306273" cy="289122"/>
            </a:xfrm>
            <a:prstGeom prst="noSmoking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E4B8AA85-6689-3244-9F3C-D06544045BA2}"/>
              </a:ext>
            </a:extLst>
          </p:cNvPr>
          <p:cNvSpPr txBox="1"/>
          <p:nvPr/>
        </p:nvSpPr>
        <p:spPr>
          <a:xfrm>
            <a:off x="333679" y="204288"/>
            <a:ext cx="4846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Actions on a Single Table</a:t>
            </a:r>
          </a:p>
        </p:txBody>
      </p:sp>
    </p:spTree>
    <p:extLst>
      <p:ext uri="{BB962C8B-B14F-4D97-AF65-F5344CB8AC3E}">
        <p14:creationId xmlns:p14="http://schemas.microsoft.com/office/powerpoint/2010/main" val="395462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12" grpId="0"/>
      <p:bldP spid="13" grpId="0" animBg="1"/>
      <p:bldP spid="15" grpId="0"/>
      <p:bldP spid="18" grpId="0"/>
      <p:bldP spid="19" grpId="0"/>
      <p:bldP spid="20" grpId="0" animBg="1"/>
      <p:bldP spid="22" grpId="0"/>
      <p:bldP spid="36" grpId="0"/>
      <p:bldP spid="37" grpId="0" animBg="1"/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ight Arrow 72">
            <a:extLst>
              <a:ext uri="{FF2B5EF4-FFF2-40B4-BE49-F238E27FC236}">
                <a16:creationId xmlns:a16="http://schemas.microsoft.com/office/drawing/2014/main" id="{4C1772B8-6D10-7B44-8A31-63D7D2879F2C}"/>
              </a:ext>
            </a:extLst>
          </p:cNvPr>
          <p:cNvSpPr/>
          <p:nvPr/>
        </p:nvSpPr>
        <p:spPr>
          <a:xfrm>
            <a:off x="10154429" y="1191035"/>
            <a:ext cx="731277" cy="3179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49068C1-E48A-E84A-A015-641323285661}"/>
              </a:ext>
            </a:extLst>
          </p:cNvPr>
          <p:cNvSpPr txBox="1"/>
          <p:nvPr/>
        </p:nvSpPr>
        <p:spPr>
          <a:xfrm>
            <a:off x="10124873" y="111018"/>
            <a:ext cx="59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Task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7F147E4-E497-1945-B968-42007255601F}"/>
              </a:ext>
            </a:extLst>
          </p:cNvPr>
          <p:cNvSpPr/>
          <p:nvPr/>
        </p:nvSpPr>
        <p:spPr>
          <a:xfrm>
            <a:off x="9117105" y="111018"/>
            <a:ext cx="2977043" cy="25649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5EE2027-897C-8D4F-B375-D3A36CF377A4}"/>
              </a:ext>
            </a:extLst>
          </p:cNvPr>
          <p:cNvSpPr txBox="1"/>
          <p:nvPr/>
        </p:nvSpPr>
        <p:spPr>
          <a:xfrm>
            <a:off x="10139667" y="87212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????</a:t>
            </a:r>
          </a:p>
        </p:txBody>
      </p:sp>
      <p:sp>
        <p:nvSpPr>
          <p:cNvPr id="79" name="Title 1">
            <a:extLst>
              <a:ext uri="{FF2B5EF4-FFF2-40B4-BE49-F238E27FC236}">
                <a16:creationId xmlns:a16="http://schemas.microsoft.com/office/drawing/2014/main" id="{316D24A6-A263-3145-9573-35E1C787788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“Solving” the Table</a:t>
            </a:r>
            <a:endParaRPr lang="en-US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54389D75-F435-364C-AA58-56379A1276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085995"/>
              </p:ext>
            </p:extLst>
          </p:nvPr>
        </p:nvGraphicFramePr>
        <p:xfrm>
          <a:off x="921908" y="3690832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0B90EC7-3981-E845-B4BB-35B7D44A4D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9645904"/>
              </p:ext>
            </p:extLst>
          </p:nvPr>
        </p:nvGraphicFramePr>
        <p:xfrm>
          <a:off x="2910581" y="4089824"/>
          <a:ext cx="588963" cy="1371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14643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16210D3-A5C4-2947-B811-7365277D0A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275633"/>
              </p:ext>
            </p:extLst>
          </p:nvPr>
        </p:nvGraphicFramePr>
        <p:xfrm>
          <a:off x="4939577" y="4102312"/>
          <a:ext cx="1098151" cy="1371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73451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362350">
                  <a:extLst>
                    <a:ext uri="{9D8B030D-6E8A-4147-A177-3AD203B41FA5}">
                      <a16:colId xmlns:a16="http://schemas.microsoft.com/office/drawing/2014/main" val="975305303"/>
                    </a:ext>
                  </a:extLst>
                </a:gridCol>
                <a:gridCol w="36235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3B0927D-C3C9-EE43-B364-53BF599EA1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3395397"/>
              </p:ext>
            </p:extLst>
          </p:nvPr>
        </p:nvGraphicFramePr>
        <p:xfrm>
          <a:off x="7477761" y="4102312"/>
          <a:ext cx="724700" cy="1371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2350">
                  <a:extLst>
                    <a:ext uri="{9D8B030D-6E8A-4147-A177-3AD203B41FA5}">
                      <a16:colId xmlns:a16="http://schemas.microsoft.com/office/drawing/2014/main" val="975305303"/>
                    </a:ext>
                  </a:extLst>
                </a:gridCol>
                <a:gridCol w="36235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185432E2-2FF0-874C-80AF-AF50FA712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53133"/>
              </p:ext>
            </p:extLst>
          </p:nvPr>
        </p:nvGraphicFramePr>
        <p:xfrm>
          <a:off x="9997003" y="4089824"/>
          <a:ext cx="724700" cy="1371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2350">
                  <a:extLst>
                    <a:ext uri="{9D8B030D-6E8A-4147-A177-3AD203B41FA5}">
                      <a16:colId xmlns:a16="http://schemas.microsoft.com/office/drawing/2014/main" val="975305303"/>
                    </a:ext>
                  </a:extLst>
                </a:gridCol>
                <a:gridCol w="36235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DFCB486B-CADE-784A-87C7-E2CBF47B0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005828"/>
              </p:ext>
            </p:extLst>
          </p:nvPr>
        </p:nvGraphicFramePr>
        <p:xfrm>
          <a:off x="9418152" y="295684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D7F55A8-21D4-F547-9074-16DBA45DD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220385"/>
              </p:ext>
            </p:extLst>
          </p:nvPr>
        </p:nvGraphicFramePr>
        <p:xfrm>
          <a:off x="11102142" y="633360"/>
          <a:ext cx="724700" cy="1371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62350">
                  <a:extLst>
                    <a:ext uri="{9D8B030D-6E8A-4147-A177-3AD203B41FA5}">
                      <a16:colId xmlns:a16="http://schemas.microsoft.com/office/drawing/2014/main" val="975305303"/>
                    </a:ext>
                  </a:extLst>
                </a:gridCol>
                <a:gridCol w="36235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3F4D189-4563-554B-A506-39D3E705146B}"/>
              </a:ext>
            </a:extLst>
          </p:cNvPr>
          <p:cNvSpPr txBox="1"/>
          <p:nvPr/>
        </p:nvSpPr>
        <p:spPr>
          <a:xfrm>
            <a:off x="1563640" y="4206193"/>
            <a:ext cx="11689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Filter</a:t>
            </a:r>
          </a:p>
          <a:p>
            <a:r>
              <a:rPr lang="en-US" b="1" dirty="0"/>
              <a:t>(</a:t>
            </a:r>
            <a:r>
              <a:rPr lang="en-US" b="1" dirty="0" err="1"/>
              <a:t>isOdd</a:t>
            </a:r>
            <a:r>
              <a:rPr lang="en-US" b="1" dirty="0"/>
              <a:t>(D))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6CA780FA-5CEE-D24A-A51A-C0B237891507}"/>
              </a:ext>
            </a:extLst>
          </p:cNvPr>
          <p:cNvSpPr/>
          <p:nvPr/>
        </p:nvSpPr>
        <p:spPr>
          <a:xfrm>
            <a:off x="1617487" y="4852524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2EF550-1486-2F4E-928C-326747119A72}"/>
              </a:ext>
            </a:extLst>
          </p:cNvPr>
          <p:cNvSpPr txBox="1"/>
          <p:nvPr/>
        </p:nvSpPr>
        <p:spPr>
          <a:xfrm>
            <a:off x="3674169" y="4206193"/>
            <a:ext cx="10550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mutate</a:t>
            </a:r>
          </a:p>
          <a:p>
            <a:r>
              <a:rPr lang="en-US" b="1" dirty="0"/>
              <a:t>(X = 2*D)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BC34C096-1779-3545-94CA-7EF0C72D5D12}"/>
              </a:ext>
            </a:extLst>
          </p:cNvPr>
          <p:cNvSpPr/>
          <p:nvPr/>
        </p:nvSpPr>
        <p:spPr>
          <a:xfrm>
            <a:off x="3728016" y="4852524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C9C1D1-7C54-A845-A1FA-173E90CF4475}"/>
              </a:ext>
            </a:extLst>
          </p:cNvPr>
          <p:cNvSpPr txBox="1"/>
          <p:nvPr/>
        </p:nvSpPr>
        <p:spPr>
          <a:xfrm>
            <a:off x="6169299" y="4206193"/>
            <a:ext cx="73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select</a:t>
            </a:r>
          </a:p>
          <a:p>
            <a:r>
              <a:rPr lang="en-US" b="1" dirty="0"/>
              <a:t>(X, G)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13656B0D-8FCF-7346-A30F-9B12D349C88E}"/>
              </a:ext>
            </a:extLst>
          </p:cNvPr>
          <p:cNvSpPr/>
          <p:nvPr/>
        </p:nvSpPr>
        <p:spPr>
          <a:xfrm>
            <a:off x="6223146" y="4852524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F8057A-FD60-8A4B-9A74-A3945EAA957C}"/>
              </a:ext>
            </a:extLst>
          </p:cNvPr>
          <p:cNvSpPr txBox="1"/>
          <p:nvPr/>
        </p:nvSpPr>
        <p:spPr>
          <a:xfrm>
            <a:off x="8337847" y="4206193"/>
            <a:ext cx="15840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mutate</a:t>
            </a:r>
          </a:p>
          <a:p>
            <a:r>
              <a:rPr lang="en-US" b="1" dirty="0"/>
              <a:t>(G = Upper(G))</a:t>
            </a: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DA469208-CDFA-5942-A081-C55EDB2922D4}"/>
              </a:ext>
            </a:extLst>
          </p:cNvPr>
          <p:cNvSpPr/>
          <p:nvPr/>
        </p:nvSpPr>
        <p:spPr>
          <a:xfrm>
            <a:off x="8577409" y="4866264"/>
            <a:ext cx="1115063" cy="278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/>
      <p:bldP spid="21" grpId="0" animBg="1"/>
      <p:bldP spid="22" grpId="0"/>
      <p:bldP spid="23" grpId="0" animBg="1"/>
      <p:bldP spid="24" grpId="0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0BB8D1A9-48E9-D34D-B94D-D2D45329D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1706496"/>
              </p:ext>
            </p:extLst>
          </p:nvPr>
        </p:nvGraphicFramePr>
        <p:xfrm>
          <a:off x="1553265" y="1846073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21DA2362-F017-9541-A654-6AB6098CC44A}"/>
              </a:ext>
            </a:extLst>
          </p:cNvPr>
          <p:cNvSpPr txBox="1"/>
          <p:nvPr/>
        </p:nvSpPr>
        <p:spPr>
          <a:xfrm>
            <a:off x="2263450" y="2417855"/>
            <a:ext cx="149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agg</a:t>
            </a:r>
            <a:r>
              <a:rPr lang="en-US" b="1" dirty="0"/>
              <a:t>(mean(D))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D078B6ED-B48A-0D42-BB88-3D00CBC481DE}"/>
              </a:ext>
            </a:extLst>
          </p:cNvPr>
          <p:cNvSpPr/>
          <p:nvPr/>
        </p:nvSpPr>
        <p:spPr>
          <a:xfrm>
            <a:off x="2349983" y="2803868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124C19-9D93-114A-B2D7-FC17625AA315}"/>
              </a:ext>
            </a:extLst>
          </p:cNvPr>
          <p:cNvSpPr txBox="1"/>
          <p:nvPr/>
        </p:nvSpPr>
        <p:spPr>
          <a:xfrm>
            <a:off x="2218594" y="1384408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Aggregate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4B4D8867-4433-1749-BACD-77689FEC6B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275777"/>
              </p:ext>
            </p:extLst>
          </p:nvPr>
        </p:nvGraphicFramePr>
        <p:xfrm>
          <a:off x="3767624" y="2743096"/>
          <a:ext cx="922366" cy="5486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922366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Mean(D)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3.71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344EDE0A-46D7-3F41-AB6B-49E69BBF72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723765"/>
              </p:ext>
            </p:extLst>
          </p:nvPr>
        </p:nvGraphicFramePr>
        <p:xfrm>
          <a:off x="7539941" y="1846073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7E490D67-E844-E248-93DE-B642AC0E16A0}"/>
              </a:ext>
            </a:extLst>
          </p:cNvPr>
          <p:cNvSpPr txBox="1"/>
          <p:nvPr/>
        </p:nvSpPr>
        <p:spPr>
          <a:xfrm>
            <a:off x="8250126" y="2417855"/>
            <a:ext cx="138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group_by</a:t>
            </a:r>
            <a:r>
              <a:rPr lang="en-US" b="1" dirty="0"/>
              <a:t>(G)</a:t>
            </a: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C36958F8-11A7-E749-8575-8CBA8950192D}"/>
              </a:ext>
            </a:extLst>
          </p:cNvPr>
          <p:cNvSpPr/>
          <p:nvPr/>
        </p:nvSpPr>
        <p:spPr>
          <a:xfrm>
            <a:off x="8336659" y="2803868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EBD49B-D074-584B-AB19-59F33FCD0FB3}"/>
              </a:ext>
            </a:extLst>
          </p:cNvPr>
          <p:cNvSpPr txBox="1"/>
          <p:nvPr/>
        </p:nvSpPr>
        <p:spPr>
          <a:xfrm>
            <a:off x="8450373" y="1384408"/>
            <a:ext cx="980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Group</a:t>
            </a:r>
          </a:p>
        </p:txBody>
      </p: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F4EC44FB-3ABC-B048-AFB0-38BF18CA54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377466"/>
              </p:ext>
            </p:extLst>
          </p:nvPr>
        </p:nvGraphicFramePr>
        <p:xfrm>
          <a:off x="9797350" y="1846073"/>
          <a:ext cx="548640" cy="2194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731433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1" dirty="0"/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6516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99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7817009"/>
                  </a:ext>
                </a:extLst>
              </a:tr>
            </a:tbl>
          </a:graphicData>
        </a:graphic>
      </p:graphicFrame>
      <p:sp>
        <p:nvSpPr>
          <p:cNvPr id="53" name="TextBox 52">
            <a:extLst>
              <a:ext uri="{FF2B5EF4-FFF2-40B4-BE49-F238E27FC236}">
                <a16:creationId xmlns:a16="http://schemas.microsoft.com/office/drawing/2014/main" id="{E4B8AA85-6689-3244-9F3C-D06544045BA2}"/>
              </a:ext>
            </a:extLst>
          </p:cNvPr>
          <p:cNvSpPr txBox="1"/>
          <p:nvPr/>
        </p:nvSpPr>
        <p:spPr>
          <a:xfrm>
            <a:off x="333679" y="204288"/>
            <a:ext cx="502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Grouping and Aggregating</a:t>
            </a:r>
          </a:p>
        </p:txBody>
      </p:sp>
      <p:graphicFrame>
        <p:nvGraphicFramePr>
          <p:cNvPr id="54" name="Table 53">
            <a:extLst>
              <a:ext uri="{FF2B5EF4-FFF2-40B4-BE49-F238E27FC236}">
                <a16:creationId xmlns:a16="http://schemas.microsoft.com/office/drawing/2014/main" id="{A480F905-859C-224C-8672-355487CA0B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4723369"/>
              </p:ext>
            </p:extLst>
          </p:nvPr>
        </p:nvGraphicFramePr>
        <p:xfrm>
          <a:off x="3193195" y="5040907"/>
          <a:ext cx="548640" cy="14114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7126DE5A-D833-014F-8927-D273AB5DB97F}"/>
              </a:ext>
            </a:extLst>
          </p:cNvPr>
          <p:cNvSpPr txBox="1"/>
          <p:nvPr/>
        </p:nvSpPr>
        <p:spPr>
          <a:xfrm>
            <a:off x="3232935" y="467157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0B1975-0C28-6C49-B4FA-1429F33A6AC0}"/>
              </a:ext>
            </a:extLst>
          </p:cNvPr>
          <p:cNvSpPr txBox="1"/>
          <p:nvPr/>
        </p:nvSpPr>
        <p:spPr>
          <a:xfrm>
            <a:off x="3694624" y="5384774"/>
            <a:ext cx="138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group_by</a:t>
            </a:r>
            <a:r>
              <a:rPr lang="en-US" b="1" dirty="0"/>
              <a:t>(G)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616E48A9-8380-7848-86C8-8DFF8522B9FB}"/>
              </a:ext>
            </a:extLst>
          </p:cNvPr>
          <p:cNvSpPr/>
          <p:nvPr/>
        </p:nvSpPr>
        <p:spPr>
          <a:xfrm>
            <a:off x="3781157" y="5770787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8" name="Table 57">
            <a:extLst>
              <a:ext uri="{FF2B5EF4-FFF2-40B4-BE49-F238E27FC236}">
                <a16:creationId xmlns:a16="http://schemas.microsoft.com/office/drawing/2014/main" id="{456BD112-518B-0042-9A7C-6E677184DC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198985"/>
              </p:ext>
            </p:extLst>
          </p:nvPr>
        </p:nvGraphicFramePr>
        <p:xfrm>
          <a:off x="5106538" y="5040907"/>
          <a:ext cx="548640" cy="14114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735236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05516"/>
                  </a:ext>
                </a:extLst>
              </a:tr>
            </a:tbl>
          </a:graphicData>
        </a:graphic>
      </p:graphicFrame>
      <p:sp>
        <p:nvSpPr>
          <p:cNvPr id="59" name="TextBox 58">
            <a:extLst>
              <a:ext uri="{FF2B5EF4-FFF2-40B4-BE49-F238E27FC236}">
                <a16:creationId xmlns:a16="http://schemas.microsoft.com/office/drawing/2014/main" id="{BD5D143B-0CE2-0B42-BE2B-99483B298470}"/>
              </a:ext>
            </a:extLst>
          </p:cNvPr>
          <p:cNvSpPr txBox="1"/>
          <p:nvPr/>
        </p:nvSpPr>
        <p:spPr>
          <a:xfrm>
            <a:off x="5146278" y="467157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2C9EB45-C857-0D41-91B1-CBA318DB52CE}"/>
              </a:ext>
            </a:extLst>
          </p:cNvPr>
          <p:cNvSpPr txBox="1"/>
          <p:nvPr/>
        </p:nvSpPr>
        <p:spPr>
          <a:xfrm>
            <a:off x="5718447" y="5384774"/>
            <a:ext cx="133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agg</a:t>
            </a:r>
            <a:r>
              <a:rPr lang="en-US" b="1" dirty="0"/>
              <a:t>(sum(X))</a:t>
            </a:r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07375F3E-F45E-9248-AAC7-9BF00A1A83BE}"/>
              </a:ext>
            </a:extLst>
          </p:cNvPr>
          <p:cNvSpPr/>
          <p:nvPr/>
        </p:nvSpPr>
        <p:spPr>
          <a:xfrm>
            <a:off x="5804980" y="5770787"/>
            <a:ext cx="1246074" cy="324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2" name="Table 61">
            <a:extLst>
              <a:ext uri="{FF2B5EF4-FFF2-40B4-BE49-F238E27FC236}">
                <a16:creationId xmlns:a16="http://schemas.microsoft.com/office/drawing/2014/main" id="{AE69532F-FB93-6C4D-A402-F6C601F020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254529"/>
              </p:ext>
            </p:extLst>
          </p:nvPr>
        </p:nvGraphicFramePr>
        <p:xfrm>
          <a:off x="7199891" y="5490894"/>
          <a:ext cx="548640" cy="84286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4183384068"/>
                    </a:ext>
                  </a:extLst>
                </a:gridCol>
                <a:gridCol w="274320">
                  <a:extLst>
                    <a:ext uri="{9D8B030D-6E8A-4147-A177-3AD203B41FA5}">
                      <a16:colId xmlns:a16="http://schemas.microsoft.com/office/drawing/2014/main" val="219688123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200" b="1" dirty="0"/>
                        <a:t>G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8069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965969"/>
                  </a:ext>
                </a:extLst>
              </a:tr>
              <a:tr h="284274">
                <a:tc>
                  <a:txBody>
                    <a:bodyPr/>
                    <a:lstStyle/>
                    <a:p>
                      <a:r>
                        <a:rPr lang="en-US" sz="1200" b="1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7452931"/>
                  </a:ext>
                </a:extLst>
              </a:tr>
            </a:tbl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77F5D708-0367-2C4A-A6CE-97602296AED5}"/>
              </a:ext>
            </a:extLst>
          </p:cNvPr>
          <p:cNvSpPr txBox="1"/>
          <p:nvPr/>
        </p:nvSpPr>
        <p:spPr>
          <a:xfrm>
            <a:off x="7223477" y="516407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T1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6D93EBB-A9FA-9047-913A-D81C0C7A9114}"/>
              </a:ext>
            </a:extLst>
          </p:cNvPr>
          <p:cNvSpPr txBox="1"/>
          <p:nvPr/>
        </p:nvSpPr>
        <p:spPr>
          <a:xfrm>
            <a:off x="3908246" y="4085781"/>
            <a:ext cx="2891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Group and Aggregate</a:t>
            </a:r>
          </a:p>
        </p:txBody>
      </p:sp>
    </p:spTree>
    <p:extLst>
      <p:ext uri="{BB962C8B-B14F-4D97-AF65-F5344CB8AC3E}">
        <p14:creationId xmlns:p14="http://schemas.microsoft.com/office/powerpoint/2010/main" val="1944951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 animBg="1"/>
      <p:bldP spid="28" grpId="0"/>
      <p:bldP spid="31" grpId="0"/>
      <p:bldP spid="32" grpId="0" animBg="1"/>
      <p:bldP spid="33" grpId="0"/>
      <p:bldP spid="55" grpId="0"/>
      <p:bldP spid="56" grpId="0"/>
      <p:bldP spid="57" grpId="0" animBg="1"/>
      <p:bldP spid="59" grpId="0"/>
      <p:bldP spid="60" grpId="0"/>
      <p:bldP spid="61" grpId="0" animBg="1"/>
      <p:bldP spid="63" grpId="0"/>
      <p:bldP spid="6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6027</TotalTime>
  <Words>2227</Words>
  <Application>Microsoft Macintosh PowerPoint</Application>
  <PresentationFormat>Widescreen</PresentationFormat>
  <Paragraphs>1794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 Theme</vt:lpstr>
      <vt:lpstr>The Algebra of Structured Data</vt:lpstr>
      <vt:lpstr>How do you solve a Rubik's cube?</vt:lpstr>
      <vt:lpstr>Rubik's Cube  Understanding the individual actions</vt:lpstr>
      <vt:lpstr>Rubik's Cube Understanding the combination of actions</vt:lpstr>
      <vt:lpstr>Rubik's Cube Solving the cube</vt:lpstr>
      <vt:lpstr>So ... er ...  what does this have to do with data science again?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“Solving” the Table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Algebra of Structured Data</dc:title>
  <dc:creator>Microsoft Office User</dc:creator>
  <cp:lastModifiedBy>Microsoft Office User</cp:lastModifiedBy>
  <cp:revision>21</cp:revision>
  <dcterms:created xsi:type="dcterms:W3CDTF">2019-03-16T11:26:14Z</dcterms:created>
  <dcterms:modified xsi:type="dcterms:W3CDTF">2019-04-26T19:59:40Z</dcterms:modified>
</cp:coreProperties>
</file>

<file path=docProps/thumbnail.jpeg>
</file>